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C34B80-1E96-4AA5-A107-C76491CDD827}">
  <a:tblStyle styleId="{40C34B80-1E96-4AA5-A107-C76491CDD8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60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c21bcbb9e2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c21bcbb9e2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c21bcbb9e2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c21bcbb9e2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c21bcbb9e2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c21bcbb9e2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c21bcbb9e2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c21bcbb9e2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c21bcbb9e2_0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c21bcbb9e2_0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c21bcbb9e2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c21bcbb9e2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c21bcbb9e2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c21bcbb9e2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c21bcbb9e2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c21bcbb9e2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c21bcbb9e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c21bcbb9e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c21bcbb9e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c21bcbb9e2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c21bcbb9e2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c21bcbb9e2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c260ab57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c260ab57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c21bcbb9e2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c21bcbb9e2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21bcbb9e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c21bcbb9e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21bcbb9e2_0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c21bcbb9e2_0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c21bcbb9e2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c21bcbb9e2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daaf.martinique.agriculture.gouv.fr/outils-pour-lutter-contre-le-gaspillage-alimentaire-r402.html" TargetMode="External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librairie.ademe.fr/consommer-autrement/769-reduire-le-gaspillage-alimentaire-en-restauration-collective-recommandations-et-bonnes-pratiques-pour-ajuster-les-grammages-des-portions.html" TargetMode="External"/><Relationship Id="rId5" Type="http://schemas.openxmlformats.org/officeDocument/2006/relationships/hyperlink" Target="https://librairie.ademe.fr/economie-circulaire-et-dechets/8205-etude-quantitative-du-gaspillage-alimentaire-dans-les-cuisines-centrales.html" TargetMode="External"/><Relationship Id="rId4" Type="http://schemas.openxmlformats.org/officeDocument/2006/relationships/hyperlink" Target="https://librairie.ademe.fr/economie-circulaire-et-dechets/8596-analyse-des-couts-du-gaspillage-en-restauration-collective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al-normandie.fr/wp-content/uploads/2021/07/Mindmaps-actions-prioritaires.pdf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jpg"/><Relationship Id="rId5" Type="http://schemas.openxmlformats.org/officeDocument/2006/relationships/hyperlink" Target="https://ma-cantine.agriculture.gouv.fr/actions-anti-gaspi/" TargetMode="External"/><Relationship Id="rId4" Type="http://schemas.openxmlformats.org/officeDocument/2006/relationships/hyperlink" Target="https://www.regal-normandie.fr/wp-content/uploads/2021/07/Constuire-un-plan-daction.xlsx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dav.daaf972@agriculture.gouv.fr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librairie.ademe.fr/agriculture-alimentation-foret-bioeconomie/7619-le-gaspillage-alimentaire-dans-la-restauration-collective.html" TargetMode="Externa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irie.ademe.fr/agriculture-alimentation-foret-bioeconomie/7619-le-gaspillage-alimentaire-dans-la-restauration-collective.html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311700" y="2818700"/>
            <a:ext cx="8520600" cy="19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/>
              <a:t>Présentation des résultats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/>
              <a:t>de la semaine de pesée du </a:t>
            </a:r>
            <a:r>
              <a:rPr lang="fr" b="1">
                <a:highlight>
                  <a:srgbClr val="FFFF00"/>
                </a:highlight>
              </a:rPr>
              <a:t>…</a:t>
            </a:r>
            <a:r>
              <a:rPr lang="fr" b="1"/>
              <a:t> au </a:t>
            </a:r>
            <a:r>
              <a:rPr lang="fr" b="1">
                <a:highlight>
                  <a:schemeClr val="accent6"/>
                </a:highlight>
              </a:rPr>
              <a:t>…</a:t>
            </a:r>
            <a:endParaRPr b="1">
              <a:highlight>
                <a:schemeClr val="accent6"/>
              </a:highlight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highlight>
                  <a:schemeClr val="accent6"/>
                </a:highlight>
              </a:rPr>
              <a:t>Nom de l’établissement</a:t>
            </a:r>
            <a:endParaRPr>
              <a:highlight>
                <a:schemeClr val="accent6"/>
              </a:highlight>
            </a:endParaRPr>
          </a:p>
        </p:txBody>
      </p:sp>
      <p:pic>
        <p:nvPicPr>
          <p:cNvPr id="55" name="Google Shape;55;p13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5324" y="220100"/>
            <a:ext cx="4153451" cy="2328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260300" cy="368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u="sng">
                <a:solidFill>
                  <a:srgbClr val="FF9900"/>
                </a:solidFill>
              </a:rPr>
              <a:t>Synthèse de nos résultats</a:t>
            </a:r>
            <a:endParaRPr b="1" u="sng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r" b="1">
                <a:solidFill>
                  <a:srgbClr val="FF9900"/>
                </a:solidFill>
              </a:rPr>
              <a:t>      GASPILLAGE CUISINE</a:t>
            </a:r>
            <a:endParaRPr b="1">
              <a:solidFill>
                <a:srgbClr val="FF9900"/>
              </a:solidFill>
            </a:endParaRPr>
          </a:p>
        </p:txBody>
      </p:sp>
      <p:pic>
        <p:nvPicPr>
          <p:cNvPr id="144" name="Google Shape;144;p22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2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2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2"/>
          <p:cNvSpPr/>
          <p:nvPr/>
        </p:nvSpPr>
        <p:spPr>
          <a:xfrm>
            <a:off x="435850" y="2195425"/>
            <a:ext cx="1579500" cy="1086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XX</a:t>
            </a:r>
            <a:r>
              <a:rPr lang="fr" sz="1300" b="1">
                <a:solidFill>
                  <a:schemeClr val="dk2"/>
                </a:solidFill>
              </a:rPr>
              <a:t>kg/semaine</a:t>
            </a:r>
            <a:endParaRPr b="1"/>
          </a:p>
        </p:txBody>
      </p:sp>
      <p:sp>
        <p:nvSpPr>
          <p:cNvPr id="148" name="Google Shape;148;p22"/>
          <p:cNvSpPr/>
          <p:nvPr/>
        </p:nvSpPr>
        <p:spPr>
          <a:xfrm>
            <a:off x="2146075" y="2195425"/>
            <a:ext cx="1579500" cy="1086900"/>
          </a:xfrm>
          <a:prstGeom prst="rect">
            <a:avLst/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XX</a:t>
            </a:r>
            <a:r>
              <a:rPr lang="fr" sz="1300" b="1">
                <a:solidFill>
                  <a:schemeClr val="dk2"/>
                </a:solidFill>
              </a:rPr>
              <a:t>g/repas/pers.</a:t>
            </a:r>
            <a:endParaRPr b="1"/>
          </a:p>
        </p:txBody>
      </p:sp>
      <p:sp>
        <p:nvSpPr>
          <p:cNvPr id="149" name="Google Shape;149;p22"/>
          <p:cNvSpPr/>
          <p:nvPr/>
        </p:nvSpPr>
        <p:spPr>
          <a:xfrm>
            <a:off x="2146075" y="3481975"/>
            <a:ext cx="1579500" cy="1086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</a:rPr>
              <a:t>Résultat atteignable :</a:t>
            </a:r>
            <a:endParaRPr sz="13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moins de XXg/pers/repas</a:t>
            </a:r>
            <a:endParaRPr sz="1300" b="1">
              <a:solidFill>
                <a:schemeClr val="dk2"/>
              </a:solidFill>
              <a:highlight>
                <a:schemeClr val="accent6"/>
              </a:highlight>
            </a:endParaRPr>
          </a:p>
        </p:txBody>
      </p:sp>
      <p:sp>
        <p:nvSpPr>
          <p:cNvPr id="150" name="Google Shape;150;p22"/>
          <p:cNvSpPr/>
          <p:nvPr/>
        </p:nvSpPr>
        <p:spPr>
          <a:xfrm>
            <a:off x="435850" y="3481975"/>
            <a:ext cx="1579500" cy="1086900"/>
          </a:xfrm>
          <a:prstGeom prst="rect">
            <a:avLst/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</a:rPr>
              <a:t>Moyenne nationale :</a:t>
            </a:r>
            <a:endParaRPr sz="13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</a:rPr>
              <a:t>40g/repas/pers.</a:t>
            </a:r>
            <a:endParaRPr sz="1300" b="1">
              <a:solidFill>
                <a:schemeClr val="dk2"/>
              </a:solidFill>
            </a:endParaRPr>
          </a:p>
        </p:txBody>
      </p:sp>
      <p:sp>
        <p:nvSpPr>
          <p:cNvPr id="151" name="Google Shape;151;p22"/>
          <p:cNvSpPr txBox="1">
            <a:spLocks noGrp="1"/>
          </p:cNvSpPr>
          <p:nvPr>
            <p:ph type="body" idx="1"/>
          </p:nvPr>
        </p:nvSpPr>
        <p:spPr>
          <a:xfrm>
            <a:off x="4386309" y="1152475"/>
            <a:ext cx="4260300" cy="36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FF99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r" b="1" dirty="0">
                <a:solidFill>
                  <a:srgbClr val="FF9900"/>
                </a:solidFill>
              </a:rPr>
              <a:t>GASPILLAGE ASSIETTE</a:t>
            </a:r>
            <a:endParaRPr b="1" dirty="0">
              <a:solidFill>
                <a:srgbClr val="FF9900"/>
              </a:solidFill>
            </a:endParaRPr>
          </a:p>
        </p:txBody>
      </p:sp>
      <p:sp>
        <p:nvSpPr>
          <p:cNvPr id="152" name="Google Shape;152;p22"/>
          <p:cNvSpPr txBox="1">
            <a:spLocks noGrp="1"/>
          </p:cNvSpPr>
          <p:nvPr>
            <p:ph type="body" idx="1"/>
          </p:nvPr>
        </p:nvSpPr>
        <p:spPr>
          <a:xfrm>
            <a:off x="141775" y="1152475"/>
            <a:ext cx="8520600" cy="36804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FF99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FF99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FF99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FF99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FF99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b="1" dirty="0">
                <a:solidFill>
                  <a:srgbClr val="FF9900"/>
                </a:solidFill>
              </a:rPr>
              <a:t> </a:t>
            </a:r>
            <a:endParaRPr sz="1400" b="1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153" name="Google Shape;153;p22"/>
          <p:cNvSpPr/>
          <p:nvPr/>
        </p:nvSpPr>
        <p:spPr>
          <a:xfrm>
            <a:off x="4864875" y="2188901"/>
            <a:ext cx="1579500" cy="1086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XX</a:t>
            </a:r>
            <a:r>
              <a:rPr lang="fr" sz="1300" b="1">
                <a:solidFill>
                  <a:schemeClr val="dk2"/>
                </a:solidFill>
              </a:rPr>
              <a:t>kg/semaine</a:t>
            </a:r>
            <a:endParaRPr b="1"/>
          </a:p>
        </p:txBody>
      </p:sp>
      <p:sp>
        <p:nvSpPr>
          <p:cNvPr id="154" name="Google Shape;154;p22"/>
          <p:cNvSpPr/>
          <p:nvPr/>
        </p:nvSpPr>
        <p:spPr>
          <a:xfrm>
            <a:off x="6575100" y="2188901"/>
            <a:ext cx="1579500" cy="1086900"/>
          </a:xfrm>
          <a:prstGeom prst="rect">
            <a:avLst/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XX</a:t>
            </a:r>
            <a:r>
              <a:rPr lang="fr" sz="1300" b="1">
                <a:solidFill>
                  <a:schemeClr val="dk2"/>
                </a:solidFill>
              </a:rPr>
              <a:t>g/repas/pers.</a:t>
            </a:r>
            <a:endParaRPr b="1"/>
          </a:p>
        </p:txBody>
      </p:sp>
      <p:sp>
        <p:nvSpPr>
          <p:cNvPr id="155" name="Google Shape;155;p22"/>
          <p:cNvSpPr/>
          <p:nvPr/>
        </p:nvSpPr>
        <p:spPr>
          <a:xfrm>
            <a:off x="6575100" y="3475451"/>
            <a:ext cx="1579500" cy="1086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</a:rPr>
              <a:t>Résultat atteignable :</a:t>
            </a:r>
            <a:endParaRPr sz="13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moins de XXg/pers/repas</a:t>
            </a:r>
            <a:endParaRPr sz="1300" b="1">
              <a:solidFill>
                <a:schemeClr val="dk2"/>
              </a:solidFill>
              <a:highlight>
                <a:schemeClr val="accent6"/>
              </a:highlight>
            </a:endParaRPr>
          </a:p>
        </p:txBody>
      </p:sp>
      <p:sp>
        <p:nvSpPr>
          <p:cNvPr id="156" name="Google Shape;156;p22"/>
          <p:cNvSpPr/>
          <p:nvPr/>
        </p:nvSpPr>
        <p:spPr>
          <a:xfrm>
            <a:off x="4864875" y="3475451"/>
            <a:ext cx="1579500" cy="1086900"/>
          </a:xfrm>
          <a:prstGeom prst="rect">
            <a:avLst/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</a:rPr>
              <a:t>Moyenne nationale :</a:t>
            </a:r>
            <a:endParaRPr sz="13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</a:rPr>
              <a:t>60g/repas/pers.</a:t>
            </a:r>
            <a:endParaRPr sz="13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23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23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23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 txBox="1"/>
          <p:nvPr/>
        </p:nvSpPr>
        <p:spPr>
          <a:xfrm>
            <a:off x="322675" y="1338850"/>
            <a:ext cx="8394300" cy="38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>
                <a:solidFill>
                  <a:srgbClr val="FF9900"/>
                </a:solidFill>
              </a:rPr>
              <a:t>Premières réflexions sur les sources du gaspillage alimentaire :</a:t>
            </a:r>
            <a:endParaRPr sz="1800"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 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  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 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24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4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4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4"/>
          <p:cNvSpPr txBox="1"/>
          <p:nvPr/>
        </p:nvSpPr>
        <p:spPr>
          <a:xfrm>
            <a:off x="322675" y="1338850"/>
            <a:ext cx="8394300" cy="38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>
                <a:solidFill>
                  <a:srgbClr val="FF9900"/>
                </a:solidFill>
              </a:rPr>
              <a:t>Premières idées pour lutter contre le gaspillage alimentaire :</a:t>
            </a:r>
            <a:endParaRPr sz="1800"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 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  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-"/>
            </a:pPr>
            <a:r>
              <a:rPr lang="fr" sz="1800">
                <a:solidFill>
                  <a:schemeClr val="dk2"/>
                </a:solidFill>
              </a:rPr>
              <a:t>    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 txBox="1">
            <a:spLocks noGrp="1"/>
          </p:cNvSpPr>
          <p:nvPr>
            <p:ph type="body" idx="1"/>
          </p:nvPr>
        </p:nvSpPr>
        <p:spPr>
          <a:xfrm>
            <a:off x="311700" y="1253611"/>
            <a:ext cx="8520600" cy="6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fr" b="1">
                <a:solidFill>
                  <a:srgbClr val="FF9900"/>
                </a:solidFill>
              </a:rPr>
              <a:t>Construire un plan d’action sur 3 niveaux </a:t>
            </a:r>
            <a:endParaRPr b="1">
              <a:solidFill>
                <a:srgbClr val="FF9900"/>
              </a:solidFill>
            </a:endParaRPr>
          </a:p>
        </p:txBody>
      </p:sp>
      <p:pic>
        <p:nvPicPr>
          <p:cNvPr id="178" name="Google Shape;178;p25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25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25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1" name="Google Shape;181;p25"/>
          <p:cNvGraphicFramePr/>
          <p:nvPr/>
        </p:nvGraphicFramePr>
        <p:xfrm>
          <a:off x="417000" y="2084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{40C34B80-1E96-4AA5-A107-C76491CDD827}</a:tableStyleId>
              </a:tblPr>
              <a:tblGrid>
                <a:gridCol w="27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87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b="1">
                          <a:solidFill>
                            <a:srgbClr val="FF9900"/>
                          </a:solidFill>
                        </a:rPr>
                        <a:t>Production-Menu</a:t>
                      </a:r>
                      <a:endParaRPr sz="1800" b="1">
                        <a:solidFill>
                          <a:srgbClr val="FF9900"/>
                        </a:solidFill>
                      </a:endParaRPr>
                    </a:p>
                  </a:txBody>
                  <a:tcPr marL="63500" marR="63500" marT="63500" marB="63500" anchor="ctr">
                    <a:lnL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b="1">
                          <a:solidFill>
                            <a:srgbClr val="FF9900"/>
                          </a:solidFill>
                        </a:rPr>
                        <a:t>Service-distribution</a:t>
                      </a:r>
                      <a:endParaRPr sz="1800" b="1">
                        <a:solidFill>
                          <a:srgbClr val="FF9900"/>
                        </a:solidFill>
                      </a:endParaRPr>
                    </a:p>
                  </a:txBody>
                  <a:tcPr marL="63500" marR="63500" marT="63500" marB="63500" anchor="ctr">
                    <a:lnL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b="1">
                          <a:solidFill>
                            <a:srgbClr val="FF9900"/>
                          </a:solidFill>
                        </a:rPr>
                        <a:t>Consommation</a:t>
                      </a:r>
                      <a:endParaRPr sz="1800" b="1">
                        <a:solidFill>
                          <a:srgbClr val="FF9900"/>
                        </a:solidFill>
                      </a:endParaRPr>
                    </a:p>
                  </a:txBody>
                  <a:tcPr marL="63500" marR="63500" marT="63500" marB="63500" anchor="ctr">
                    <a:lnL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5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b="1"/>
                        <a:t>Le chef et le gestionnaire</a:t>
                      </a:r>
                      <a:endParaRPr b="1"/>
                    </a:p>
                  </a:txBody>
                  <a:tcPr marL="63500" marR="63500" marT="63500" marB="63500" anchor="ctr">
                    <a:lnT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b="1"/>
                        <a:t>Le personnel de cuisine et de surveillance</a:t>
                      </a:r>
                      <a:endParaRPr b="1"/>
                    </a:p>
                  </a:txBody>
                  <a:tcPr marL="63500" marR="63500" marT="63500" marB="63500" anchor="ctr">
                    <a:lnT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b="1"/>
                        <a:t>Les convives et les adultes qui accompagnent les convives</a:t>
                      </a:r>
                      <a:endParaRPr b="1"/>
                    </a:p>
                  </a:txBody>
                  <a:tcPr marL="63500" marR="63500" marT="63500" marB="63500" anchor="ctr">
                    <a:lnT w="12700" cap="flat" cmpd="sng">
                      <a:solidFill>
                        <a:srgbClr val="FF99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1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/>
                        <a:t>Pour changer les pratiques et visions </a:t>
                      </a:r>
                      <a:r>
                        <a:rPr lang="fr" sz="1300" i="1"/>
                        <a:t>(réduire les quantités commandées, préparées, ajuster les effectifs, adapter les menus en fonction du profil des convives, …)</a:t>
                      </a:r>
                      <a:endParaRPr sz="1300" i="1"/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/>
                        <a:t>Pour changer les pratiques </a:t>
                      </a:r>
                      <a:endParaRPr sz="130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 i="1"/>
                        <a:t>(ajuster les quantités servies et mieux accompagner les convives en les incitant à goûter, en leur expliquant le contenu des plats, en les rendant plus autonomes </a:t>
                      </a:r>
                      <a:r>
                        <a:rPr lang="fr" sz="1200" i="1"/>
                        <a:t>(libre service entrées, pain, sauce, …)</a:t>
                      </a:r>
                      <a:r>
                        <a:rPr lang="fr" sz="1300" i="1"/>
                        <a:t>)</a:t>
                      </a:r>
                      <a:endParaRPr sz="1300" i="1"/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/>
                        <a:t>Pour sensibiliser au GA et plus largement à l’équilibre alimentaire </a:t>
                      </a:r>
                      <a:r>
                        <a:rPr lang="fr" sz="1300" i="1"/>
                        <a:t>(communiquer sur les résultats du défi, améliorer le cadre du repas, en faire un projet d'établissement, les sensibiliser au gaspillage, …)</a:t>
                      </a:r>
                      <a:r>
                        <a:rPr lang="fr" sz="1300"/>
                        <a:t> </a:t>
                      </a:r>
                      <a:endParaRPr sz="1300"/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>
            <a:spLocks noGrp="1"/>
          </p:cNvSpPr>
          <p:nvPr>
            <p:ph type="body" idx="1"/>
          </p:nvPr>
        </p:nvSpPr>
        <p:spPr>
          <a:xfrm>
            <a:off x="311700" y="1253611"/>
            <a:ext cx="8520600" cy="6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fr" b="1">
                <a:solidFill>
                  <a:srgbClr val="FF9900"/>
                </a:solidFill>
              </a:rPr>
              <a:t>Construire un plan d’action : les facteurs de réussite</a:t>
            </a:r>
            <a:endParaRPr b="1">
              <a:solidFill>
                <a:srgbClr val="FF9900"/>
              </a:solidFill>
            </a:endParaRPr>
          </a:p>
        </p:txBody>
      </p:sp>
      <p:pic>
        <p:nvPicPr>
          <p:cNvPr id="187" name="Google Shape;187;p26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6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6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6"/>
          <p:cNvSpPr txBox="1"/>
          <p:nvPr/>
        </p:nvSpPr>
        <p:spPr>
          <a:xfrm>
            <a:off x="491225" y="1913300"/>
            <a:ext cx="8095800" cy="26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rgbClr val="FFC000"/>
                </a:solidFill>
              </a:rPr>
              <a:t>✓</a:t>
            </a:r>
            <a:r>
              <a:rPr lang="fr" sz="1600" dirty="0"/>
              <a:t> Agir à tous les niveaux : production /service / consommation</a:t>
            </a: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rgbClr val="FFC000"/>
                </a:solidFill>
              </a:rPr>
              <a:t>✓</a:t>
            </a:r>
            <a:r>
              <a:rPr lang="fr" sz="1600" dirty="0"/>
              <a:t> Impliquer toutes les parties prenantes de l'établissement : réunir, débattre, décider ensemble</a:t>
            </a: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rgbClr val="FFC000"/>
                </a:solidFill>
              </a:rPr>
              <a:t>✓</a:t>
            </a:r>
            <a:r>
              <a:rPr lang="fr" sz="1600" dirty="0"/>
              <a:t> Évaluer le gaspillage</a:t>
            </a: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rgbClr val="FFC000"/>
                </a:solidFill>
              </a:rPr>
              <a:t>✓</a:t>
            </a:r>
            <a:r>
              <a:rPr lang="fr" sz="1600" dirty="0"/>
              <a:t> Agir dans le temps</a:t>
            </a: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rgbClr val="FFC000"/>
                </a:solidFill>
              </a:rPr>
              <a:t>✓</a:t>
            </a:r>
            <a:r>
              <a:rPr lang="fr" sz="1600" dirty="0"/>
              <a:t> Avoir un référent, un responsable effectuant le suivi</a:t>
            </a:r>
            <a:endParaRPr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rgbClr val="FF9900"/>
                </a:solidFill>
              </a:rPr>
              <a:t>Des ressources en ligne pour construire un plan d’action :</a:t>
            </a:r>
            <a:endParaRPr b="1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400" b="1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b="1" dirty="0">
                <a:solidFill>
                  <a:schemeClr val="dk1"/>
                </a:solidFill>
              </a:rPr>
              <a:t>Du site de la DAAF de Martinique</a:t>
            </a:r>
            <a:endParaRPr sz="1600" b="1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fr" sz="1400" b="1" u="sng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Outils pour lutter contre le gaspillage alimentaire</a:t>
            </a:r>
            <a:endParaRPr sz="16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</a:rPr>
              <a:t>Du site de l’ADEME</a:t>
            </a:r>
            <a:endParaRPr sz="1600" b="1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fr" sz="1400" b="1" u="sng" dirty="0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Les coûts du gaspillage alimentaire en restauration collective</a:t>
            </a:r>
            <a:r>
              <a:rPr lang="fr" sz="1400" b="1" dirty="0">
                <a:solidFill>
                  <a:srgbClr val="3A3A3A"/>
                </a:solidFill>
                <a:highlight>
                  <a:srgbClr val="FFFFFF"/>
                </a:highlight>
              </a:rPr>
              <a:t>  (ADEME, 2025) </a:t>
            </a:r>
            <a:endParaRPr sz="1400" b="1" dirty="0">
              <a:solidFill>
                <a:srgbClr val="3A3A3A"/>
              </a:solidFill>
              <a:highlight>
                <a:srgbClr val="FFFFFF"/>
              </a:highlight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r" sz="1400" b="1" u="sng" dirty="0">
                <a:solidFill>
                  <a:schemeClr val="hlink"/>
                </a:solidFill>
                <a:highlight>
                  <a:srgbClr val="FFFFFF"/>
                </a:highlight>
                <a:hlinkClick r:id="rId5"/>
              </a:rPr>
              <a:t>Étude quantitative du gaspillage alimentaire dans les cuisines centrales </a:t>
            </a:r>
            <a:r>
              <a:rPr lang="fr" sz="1400" b="1" dirty="0">
                <a:solidFill>
                  <a:srgbClr val="3A3A3A"/>
                </a:solidFill>
                <a:highlight>
                  <a:srgbClr val="FFFFFF"/>
                </a:highlight>
              </a:rPr>
              <a:t>(ADEME, 2025) </a:t>
            </a:r>
            <a:endParaRPr sz="1400" b="1" dirty="0">
              <a:solidFill>
                <a:srgbClr val="3A3A3A"/>
              </a:solidFill>
              <a:highlight>
                <a:srgbClr val="FFFFFF"/>
              </a:highlight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r" sz="1400" b="1" u="sng" dirty="0">
                <a:solidFill>
                  <a:schemeClr val="hlink"/>
                </a:solidFill>
                <a:highlight>
                  <a:srgbClr val="FFFFFF"/>
                </a:highlight>
                <a:hlinkClick r:id="rId6"/>
              </a:rPr>
              <a:t>Guide pour ajuster le grammage des portions</a:t>
            </a:r>
            <a:r>
              <a:rPr lang="fr" sz="1400" b="1" dirty="0">
                <a:solidFill>
                  <a:srgbClr val="3A3A3A"/>
                </a:solidFill>
                <a:highlight>
                  <a:srgbClr val="FFFFFF"/>
                </a:highlight>
              </a:rPr>
              <a:t> (AMORCE, 2018)</a:t>
            </a:r>
            <a:endParaRPr sz="1400" b="1" dirty="0">
              <a:solidFill>
                <a:srgbClr val="3A3A3A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400" b="1" dirty="0">
              <a:solidFill>
                <a:schemeClr val="dk1"/>
              </a:solidFill>
            </a:endParaRPr>
          </a:p>
        </p:txBody>
      </p:sp>
      <p:pic>
        <p:nvPicPr>
          <p:cNvPr id="196" name="Google Shape;196;p27" title="Logo DAV.jp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27" title="DAV MQ.png"/>
          <p:cNvPicPr preferRelativeResize="0"/>
          <p:nvPr/>
        </p:nvPicPr>
        <p:blipFill rotWithShape="1">
          <a:blip r:embed="rId8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27" title="DAV MQ.png"/>
          <p:cNvPicPr preferRelativeResize="0"/>
          <p:nvPr/>
        </p:nvPicPr>
        <p:blipFill rotWithShape="1">
          <a:blip r:embed="rId8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rgbClr val="FF9900"/>
                </a:solidFill>
              </a:rPr>
              <a:t>Des ressources en ligne pour construire un plan d’action :</a:t>
            </a:r>
            <a:endParaRPr b="1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500" b="1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</a:rPr>
              <a:t>Du site REGAL Normandie 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fr" sz="1400" dirty="0">
                <a:solidFill>
                  <a:schemeClr val="dk1"/>
                </a:solidFill>
              </a:rPr>
              <a:t>Mindmap </a:t>
            </a:r>
            <a:r>
              <a:rPr lang="fr" sz="1400" b="1" u="sng" dirty="0">
                <a:solidFill>
                  <a:schemeClr val="hlink"/>
                </a:solidFill>
                <a:hlinkClick r:id="rId3"/>
              </a:rPr>
              <a:t>“Actions-prioritaires”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fr" sz="1400" dirty="0">
                <a:solidFill>
                  <a:schemeClr val="dk1"/>
                </a:solidFill>
              </a:rPr>
              <a:t>Document Excel </a:t>
            </a:r>
            <a:r>
              <a:rPr lang="fr" sz="1400" b="1" u="sng" dirty="0">
                <a:solidFill>
                  <a:schemeClr val="hlink"/>
                </a:solidFill>
                <a:hlinkClick r:id="rId4"/>
              </a:rPr>
              <a:t>“Construire un plan d’action”</a:t>
            </a:r>
            <a:endParaRPr sz="1400" b="1" u="sng" dirty="0">
              <a:solidFill>
                <a:schemeClr val="hlink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</a:rPr>
              <a:t>Du site </a:t>
            </a:r>
            <a:r>
              <a:rPr lang="fr" sz="1600" b="1" i="1" dirty="0">
                <a:solidFill>
                  <a:schemeClr val="dk1"/>
                </a:solidFill>
              </a:rPr>
              <a:t>ma cantine</a:t>
            </a:r>
            <a:endParaRPr sz="1600" dirty="0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-"/>
            </a:pPr>
            <a:r>
              <a:rPr lang="fr" sz="1500" b="1" u="sng" dirty="0">
                <a:solidFill>
                  <a:schemeClr val="hlink"/>
                </a:solidFill>
                <a:hlinkClick r:id="rId5"/>
              </a:rPr>
              <a:t>Actions anti-gaspi</a:t>
            </a:r>
            <a:endParaRPr sz="15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i="1" dirty="0">
              <a:solidFill>
                <a:schemeClr val="dk1"/>
              </a:solidFill>
            </a:endParaRPr>
          </a:p>
        </p:txBody>
      </p:sp>
      <p:pic>
        <p:nvPicPr>
          <p:cNvPr id="204" name="Google Shape;204;p28" title="Logo DAV.jp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8" title="DAV MQ.png"/>
          <p:cNvPicPr preferRelativeResize="0"/>
          <p:nvPr/>
        </p:nvPicPr>
        <p:blipFill rotWithShape="1">
          <a:blip r:embed="rId7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8" title="DAV MQ.png"/>
          <p:cNvPicPr preferRelativeResize="0"/>
          <p:nvPr/>
        </p:nvPicPr>
        <p:blipFill rotWithShape="1">
          <a:blip r:embed="rId7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3400" b="1">
                <a:solidFill>
                  <a:srgbClr val="FF9900"/>
                </a:solidFill>
              </a:rPr>
              <a:t>Pour plus d’informations :</a:t>
            </a:r>
            <a:endParaRPr sz="2300" b="1">
              <a:solidFill>
                <a:srgbClr val="FF9900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2900" u="sng">
                <a:solidFill>
                  <a:schemeClr val="hlink"/>
                </a:solidFill>
                <a:hlinkClick r:id="rId3"/>
              </a:rPr>
              <a:t>dav.daaf972@agriculture.gouv.fr</a:t>
            </a:r>
            <a:endParaRPr sz="29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212" name="Google Shape;212;p29" title="Logo DAV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9" title="DAV MQ.png"/>
          <p:cNvPicPr preferRelativeResize="0"/>
          <p:nvPr/>
        </p:nvPicPr>
        <p:blipFill rotWithShape="1">
          <a:blip r:embed="rId5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29" title="DAV MQ.png"/>
          <p:cNvPicPr preferRelativeResize="0"/>
          <p:nvPr/>
        </p:nvPicPr>
        <p:blipFill rotWithShape="1">
          <a:blip r:embed="rId5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1778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 dirty="0">
                <a:solidFill>
                  <a:schemeClr val="dk1"/>
                </a:solidFill>
              </a:rPr>
              <a:t>Défi Assiettes Vides : dispositif qui permet de </a:t>
            </a:r>
            <a:r>
              <a:rPr lang="fr" sz="1100" b="1" dirty="0">
                <a:solidFill>
                  <a:schemeClr val="dk1"/>
                </a:solidFill>
              </a:rPr>
              <a:t>créer une dynamique locale autour de la lutte contre le gaspillage alimentaire</a:t>
            </a:r>
            <a:r>
              <a:rPr lang="fr" sz="1100" dirty="0">
                <a:solidFill>
                  <a:schemeClr val="dk1"/>
                </a:solidFill>
              </a:rPr>
              <a:t> en incitant les établissements de restauration collective à réaliser une </a:t>
            </a:r>
            <a:r>
              <a:rPr lang="fr" sz="1100" b="1" dirty="0">
                <a:solidFill>
                  <a:schemeClr val="dk1"/>
                </a:solidFill>
              </a:rPr>
              <a:t>semaine de pesée sur une période déterminée</a:t>
            </a:r>
            <a:r>
              <a:rPr lang="fr" sz="1100" dirty="0">
                <a:solidFill>
                  <a:schemeClr val="dk1"/>
                </a:solidFill>
              </a:rPr>
              <a:t>.</a:t>
            </a:r>
            <a:endParaRPr sz="1100" dirty="0">
              <a:solidFill>
                <a:schemeClr val="dk1"/>
              </a:solidFill>
            </a:endParaRPr>
          </a:p>
          <a:p>
            <a:pPr marL="0" marR="1778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 dirty="0">
                <a:solidFill>
                  <a:schemeClr val="dk1"/>
                </a:solidFill>
              </a:rPr>
              <a:t> </a:t>
            </a:r>
            <a:endParaRPr sz="1100" dirty="0">
              <a:solidFill>
                <a:schemeClr val="dk1"/>
              </a:solidFill>
            </a:endParaRPr>
          </a:p>
          <a:p>
            <a:pPr marL="0" marR="1778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 b="1" dirty="0">
                <a:solidFill>
                  <a:schemeClr val="dk1"/>
                </a:solidFill>
              </a:rPr>
              <a:t>1ère édition en Martinique</a:t>
            </a:r>
            <a:r>
              <a:rPr lang="fr" sz="1100" dirty="0">
                <a:solidFill>
                  <a:schemeClr val="dk1"/>
                </a:solidFill>
              </a:rPr>
              <a:t> organisé par la DAAF de Martinique, en collaboration avec l’ADEME : avril 2026 </a:t>
            </a:r>
            <a:endParaRPr sz="1100" dirty="0">
              <a:solidFill>
                <a:schemeClr val="dk1"/>
              </a:solidFill>
            </a:endParaRPr>
          </a:p>
          <a:p>
            <a:pPr marL="0" marR="1778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 dirty="0">
                <a:solidFill>
                  <a:schemeClr val="dk1"/>
                </a:solidFill>
              </a:rPr>
              <a:t>Pour </a:t>
            </a:r>
            <a:r>
              <a:rPr lang="fr" sz="1100" b="1" dirty="0">
                <a:solidFill>
                  <a:schemeClr val="dk1"/>
                </a:solidFill>
              </a:rPr>
              <a:t>tous les établissements possédant un restaurant collectif </a:t>
            </a:r>
            <a:r>
              <a:rPr lang="fr" sz="1100" i="1" dirty="0">
                <a:solidFill>
                  <a:schemeClr val="dk1"/>
                </a:solidFill>
              </a:rPr>
              <a:t>(école, collège, lycée, EHPAD, prison, crèches, hôpitaux…) </a:t>
            </a:r>
            <a:r>
              <a:rPr lang="fr" sz="1100" dirty="0">
                <a:solidFill>
                  <a:schemeClr val="dk1"/>
                </a:solidFill>
              </a:rPr>
              <a:t>souhaitant s’engager dans une </a:t>
            </a:r>
            <a:r>
              <a:rPr lang="fr" sz="1100" b="1" dirty="0">
                <a:solidFill>
                  <a:schemeClr val="dk1"/>
                </a:solidFill>
              </a:rPr>
              <a:t>démarche de lutte contre le gaspillage alimentaire</a:t>
            </a:r>
            <a:r>
              <a:rPr lang="fr" sz="1100" dirty="0">
                <a:solidFill>
                  <a:schemeClr val="dk1"/>
                </a:solidFill>
              </a:rPr>
              <a:t>.</a:t>
            </a:r>
            <a:endParaRPr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100" b="1" dirty="0">
                <a:solidFill>
                  <a:schemeClr val="dk1"/>
                </a:solidFill>
              </a:rPr>
              <a:t>Dans notre établissement, nous avons analysé les déchets alimentaires :</a:t>
            </a:r>
            <a:endParaRPr sz="1100" b="1"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fr" sz="1100" dirty="0">
                <a:solidFill>
                  <a:schemeClr val="dk1"/>
                </a:solidFill>
                <a:highlight>
                  <a:srgbClr val="FFFF00"/>
                </a:highlight>
              </a:rPr>
              <a:t>en cuisine</a:t>
            </a:r>
            <a:endParaRPr sz="1100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fr" sz="1100" dirty="0">
                <a:solidFill>
                  <a:schemeClr val="dk1"/>
                </a:solidFill>
                <a:highlight>
                  <a:srgbClr val="FFFF00"/>
                </a:highlight>
              </a:rPr>
              <a:t>à la fin du repas</a:t>
            </a:r>
            <a:endParaRPr sz="1100"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 dirty="0">
                <a:solidFill>
                  <a:schemeClr val="dk1"/>
                </a:solidFill>
              </a:rPr>
              <a:t>Du … au …</a:t>
            </a:r>
            <a:endParaRPr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b="1" dirty="0">
                <a:solidFill>
                  <a:srgbClr val="FF9900"/>
                </a:solidFill>
              </a:rPr>
              <a:t>Un grand merci à toutes les personnes qui se sont impliqués activement dans ce dispositif :</a:t>
            </a:r>
            <a:endParaRPr sz="1400" b="1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 dirty="0">
                <a:solidFill>
                  <a:schemeClr val="dk1"/>
                </a:solidFill>
              </a:rPr>
              <a:t>…………………………………………………………………………… (Lister les prénoms et noms des personnes)</a:t>
            </a:r>
            <a:endParaRPr sz="1100" dirty="0">
              <a:solidFill>
                <a:schemeClr val="dk1"/>
              </a:solidFill>
            </a:endParaRPr>
          </a:p>
        </p:txBody>
      </p:sp>
      <p:pic>
        <p:nvPicPr>
          <p:cNvPr id="63" name="Google Shape;63;p14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DE35A1B-7BB8-454E-A1F0-C5A01B9A06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6180" y="993229"/>
            <a:ext cx="6481495" cy="3980596"/>
          </a:xfrm>
          <a:prstGeom prst="rect">
            <a:avLst/>
          </a:prstGeom>
        </p:spPr>
      </p:pic>
      <p:sp>
        <p:nvSpPr>
          <p:cNvPr id="73" name="Google Shape;73;p15"/>
          <p:cNvSpPr txBox="1"/>
          <p:nvPr/>
        </p:nvSpPr>
        <p:spPr>
          <a:xfrm>
            <a:off x="285325" y="1519150"/>
            <a:ext cx="2645100" cy="28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 dirty="0">
                <a:solidFill>
                  <a:schemeClr val="dk2"/>
                </a:solidFill>
              </a:rPr>
              <a:t>Calendrier du </a:t>
            </a:r>
            <a:endParaRPr sz="1800" b="1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 dirty="0">
                <a:solidFill>
                  <a:schemeClr val="dk2"/>
                </a:solidFill>
              </a:rPr>
              <a:t>Défi Assiettes Vides </a:t>
            </a:r>
            <a:endParaRPr sz="1800" b="1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 dirty="0">
                <a:solidFill>
                  <a:schemeClr val="dk2"/>
                </a:solidFill>
              </a:rPr>
              <a:t>en Martinique </a:t>
            </a:r>
            <a:endParaRPr sz="1800" b="1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 dirty="0">
                <a:solidFill>
                  <a:schemeClr val="dk2"/>
                </a:solidFill>
              </a:rPr>
              <a:t>de mai 2026</a:t>
            </a:r>
            <a:endParaRPr sz="1800" b="1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rgbClr val="FF9900"/>
                </a:solidFill>
              </a:rPr>
              <a:t>Définitions importantes :</a:t>
            </a:r>
            <a:endParaRPr b="1" dirty="0">
              <a:solidFill>
                <a:srgbClr val="FF9900"/>
              </a:solidFill>
            </a:endParaRPr>
          </a:p>
          <a:p>
            <a:pPr marL="0" marR="17780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400" dirty="0">
                <a:solidFill>
                  <a:srgbClr val="000000"/>
                </a:solidFill>
              </a:rPr>
              <a:t>Les </a:t>
            </a:r>
            <a:r>
              <a:rPr lang="fr" sz="1400" b="1" dirty="0">
                <a:solidFill>
                  <a:srgbClr val="000000"/>
                </a:solidFill>
              </a:rPr>
              <a:t>déchets alimentaires</a:t>
            </a:r>
            <a:r>
              <a:rPr lang="fr" sz="1400" dirty="0">
                <a:solidFill>
                  <a:srgbClr val="000000"/>
                </a:solidFill>
              </a:rPr>
              <a:t> incluent :</a:t>
            </a:r>
            <a:endParaRPr sz="1400" dirty="0">
              <a:solidFill>
                <a:srgbClr val="000000"/>
              </a:solidFill>
            </a:endParaRPr>
          </a:p>
          <a:p>
            <a:pPr marL="0" marR="1778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dirty="0">
                <a:solidFill>
                  <a:srgbClr val="000000"/>
                </a:solidFill>
              </a:rPr>
              <a:t>• </a:t>
            </a:r>
            <a:r>
              <a:rPr lang="fr" sz="1400" b="1" dirty="0">
                <a:solidFill>
                  <a:srgbClr val="000000"/>
                </a:solidFill>
              </a:rPr>
              <a:t>Fraction comestible :</a:t>
            </a:r>
            <a:r>
              <a:rPr lang="fr" sz="1400" dirty="0">
                <a:solidFill>
                  <a:srgbClr val="000000"/>
                </a:solidFill>
              </a:rPr>
              <a:t> déchets dits évitables, assimilable à du </a:t>
            </a:r>
            <a:r>
              <a:rPr lang="fr" sz="1400" b="1" dirty="0">
                <a:solidFill>
                  <a:srgbClr val="000000"/>
                </a:solidFill>
              </a:rPr>
              <a:t>gaspillage alimentaire</a:t>
            </a:r>
            <a:r>
              <a:rPr lang="fr" sz="1400" dirty="0">
                <a:solidFill>
                  <a:srgbClr val="000000"/>
                </a:solidFill>
              </a:rPr>
              <a:t>.</a:t>
            </a:r>
            <a:endParaRPr sz="1400" dirty="0">
              <a:solidFill>
                <a:srgbClr val="000000"/>
              </a:solidFill>
            </a:endParaRPr>
          </a:p>
          <a:p>
            <a:pPr marL="0" marR="1778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 i="1" dirty="0">
                <a:solidFill>
                  <a:srgbClr val="000000"/>
                </a:solidFill>
              </a:rPr>
              <a:t>Exemple : plats préparés et jetés, denrées à DLC dépassée, fruits abîmés jetés, restes non consommés par les convives, …</a:t>
            </a:r>
            <a:endParaRPr sz="1100" i="1" dirty="0">
              <a:solidFill>
                <a:srgbClr val="000000"/>
              </a:solidFill>
            </a:endParaRPr>
          </a:p>
          <a:p>
            <a:pPr marL="0" marR="1778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 dirty="0">
                <a:solidFill>
                  <a:srgbClr val="000000"/>
                </a:solidFill>
              </a:rPr>
              <a:t>• </a:t>
            </a:r>
            <a:r>
              <a:rPr lang="fr" sz="1400" b="1" dirty="0">
                <a:solidFill>
                  <a:srgbClr val="000000"/>
                </a:solidFill>
              </a:rPr>
              <a:t>Fraction non comestible :</a:t>
            </a:r>
            <a:r>
              <a:rPr lang="fr" sz="1400" dirty="0">
                <a:solidFill>
                  <a:srgbClr val="000000"/>
                </a:solidFill>
              </a:rPr>
              <a:t> déchets dits inévitables, non considérés comme du gaspillage alimentaire. </a:t>
            </a:r>
            <a:r>
              <a:rPr lang="fr" sz="1100" i="1" dirty="0">
                <a:solidFill>
                  <a:srgbClr val="000000"/>
                </a:solidFill>
              </a:rPr>
              <a:t>Exemple : épluchures de fruits et de légumes, peau de la banane, os de la viande, croûtes de fromage, arêtes et écailles du poisson, …</a:t>
            </a:r>
            <a:endParaRPr sz="1100" i="1" dirty="0">
              <a:solidFill>
                <a:srgbClr val="000000"/>
              </a:solidFill>
            </a:endParaRPr>
          </a:p>
          <a:p>
            <a:pPr marL="0" marR="1778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" i="1" dirty="0">
                <a:solidFill>
                  <a:srgbClr val="000000"/>
                </a:solidFill>
              </a:rPr>
              <a:t> </a:t>
            </a:r>
            <a:endParaRPr sz="200" i="1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80" name="Google Shape;80;p16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23" y="3096701"/>
            <a:ext cx="9143999" cy="17886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>
                <a:solidFill>
                  <a:srgbClr val="FF9900"/>
                </a:solidFill>
              </a:rPr>
              <a:t>Rappel des obligations légales :</a:t>
            </a:r>
            <a:endParaRPr b="1">
              <a:solidFill>
                <a:srgbClr val="FF9900"/>
              </a:solidFill>
            </a:endParaRPr>
          </a:p>
          <a:p>
            <a:pPr marL="0" marR="17780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900" b="1" i="1">
                <a:solidFill>
                  <a:schemeClr val="dk1"/>
                </a:solidFill>
              </a:rPr>
              <a:t>Références juridiques :</a:t>
            </a:r>
            <a:r>
              <a:rPr lang="fr" sz="900" i="1">
                <a:solidFill>
                  <a:schemeClr val="dk1"/>
                </a:solidFill>
              </a:rPr>
              <a:t> articles L. 541-15-3, L. 541-15-5, L. 541-15-6-1, L. 541-15-6-2 et L. 541-47 du code de l’environnement.</a:t>
            </a:r>
            <a:endParaRPr sz="900"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>
                <a:solidFill>
                  <a:schemeClr val="dk1"/>
                </a:solidFill>
              </a:rPr>
              <a:t>Obligation </a:t>
            </a:r>
            <a:r>
              <a:rPr lang="fr" sz="1600">
                <a:solidFill>
                  <a:schemeClr val="dk1"/>
                </a:solidFill>
              </a:rPr>
              <a:t>de mettre en place une</a:t>
            </a:r>
            <a:r>
              <a:rPr lang="fr" sz="1600" b="1">
                <a:solidFill>
                  <a:schemeClr val="dk1"/>
                </a:solidFill>
              </a:rPr>
              <a:t> démarche de lutte contre le gaspillage alimentaire pour tous les opérateurs </a:t>
            </a:r>
            <a:r>
              <a:rPr lang="fr" sz="1600" i="1">
                <a:solidFill>
                  <a:schemeClr val="dk1"/>
                </a:solidFill>
              </a:rPr>
              <a:t>(cuisines centrales, restaurants satellites et restaurants avec cuisines sur place)</a:t>
            </a:r>
            <a:r>
              <a:rPr lang="fr" sz="1600" b="1">
                <a:solidFill>
                  <a:schemeClr val="dk1"/>
                </a:solidFill>
              </a:rPr>
              <a:t> de la res­tauration collective, publique et privée. </a:t>
            </a:r>
            <a:endParaRPr sz="16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>
              <a:solidFill>
                <a:schemeClr val="dk1"/>
              </a:solidFill>
            </a:endParaRPr>
          </a:p>
        </p:txBody>
      </p:sp>
      <p:pic>
        <p:nvPicPr>
          <p:cNvPr id="89" name="Google Shape;89;p17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7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7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1250" y="2970077"/>
            <a:ext cx="7574999" cy="188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141775" y="1152475"/>
            <a:ext cx="8777400" cy="3865800"/>
          </a:xfrm>
          <a:prstGeom prst="rect">
            <a:avLst/>
          </a:prstGeom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u="sng">
                <a:solidFill>
                  <a:srgbClr val="FF9900"/>
                </a:solidFill>
              </a:rPr>
              <a:t>Synthèse de nos résultats</a:t>
            </a:r>
            <a:endParaRPr b="1" u="sng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fr" b="1">
                <a:solidFill>
                  <a:srgbClr val="FF9900"/>
                </a:solidFill>
              </a:rPr>
              <a:t>         GASPILLAGE TOTAL</a:t>
            </a:r>
            <a:endParaRPr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r" b="1">
                <a:solidFill>
                  <a:srgbClr val="FF9900"/>
                </a:solidFill>
              </a:rPr>
              <a:t> </a:t>
            </a:r>
            <a:endParaRPr b="1">
              <a:solidFill>
                <a:srgbClr val="FF9900"/>
              </a:solidFill>
            </a:endParaRPr>
          </a:p>
        </p:txBody>
      </p:sp>
      <p:pic>
        <p:nvPicPr>
          <p:cNvPr id="98" name="Google Shape;98;p18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8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8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8"/>
          <p:cNvSpPr/>
          <p:nvPr/>
        </p:nvSpPr>
        <p:spPr>
          <a:xfrm>
            <a:off x="435850" y="2123185"/>
            <a:ext cx="1579500" cy="1086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XX</a:t>
            </a:r>
            <a:r>
              <a:rPr lang="fr" sz="1300" b="1">
                <a:solidFill>
                  <a:schemeClr val="dk2"/>
                </a:solidFill>
              </a:rPr>
              <a:t>kg/semaine</a:t>
            </a:r>
            <a:endParaRPr b="1"/>
          </a:p>
        </p:txBody>
      </p:sp>
      <p:sp>
        <p:nvSpPr>
          <p:cNvPr id="102" name="Google Shape;102;p18"/>
          <p:cNvSpPr/>
          <p:nvPr/>
        </p:nvSpPr>
        <p:spPr>
          <a:xfrm>
            <a:off x="2146075" y="2123185"/>
            <a:ext cx="1579500" cy="1086900"/>
          </a:xfrm>
          <a:prstGeom prst="rect">
            <a:avLst/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XX</a:t>
            </a:r>
            <a:r>
              <a:rPr lang="fr" sz="1300" b="1">
                <a:solidFill>
                  <a:schemeClr val="dk2"/>
                </a:solidFill>
              </a:rPr>
              <a:t>g/repas/pers.</a:t>
            </a:r>
            <a:endParaRPr b="1"/>
          </a:p>
        </p:txBody>
      </p:sp>
      <p:sp>
        <p:nvSpPr>
          <p:cNvPr id="103" name="Google Shape;103;p18"/>
          <p:cNvSpPr/>
          <p:nvPr/>
        </p:nvSpPr>
        <p:spPr>
          <a:xfrm>
            <a:off x="2146075" y="3337495"/>
            <a:ext cx="1579500" cy="1086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Résultat atteignable :</a:t>
            </a:r>
            <a:endParaRPr sz="1300" b="1">
              <a:solidFill>
                <a:schemeClr val="dk2"/>
              </a:solidFill>
              <a:highlight>
                <a:schemeClr val="accent6"/>
              </a:highlight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moins de XXg/pers/repas</a:t>
            </a:r>
            <a:endParaRPr sz="1300" b="1">
              <a:solidFill>
                <a:schemeClr val="dk2"/>
              </a:solidFill>
              <a:highlight>
                <a:schemeClr val="accent6"/>
              </a:highlight>
            </a:endParaRPr>
          </a:p>
        </p:txBody>
      </p:sp>
      <p:sp>
        <p:nvSpPr>
          <p:cNvPr id="104" name="Google Shape;104;p18"/>
          <p:cNvSpPr/>
          <p:nvPr/>
        </p:nvSpPr>
        <p:spPr>
          <a:xfrm>
            <a:off x="435850" y="3337495"/>
            <a:ext cx="1579500" cy="1086900"/>
          </a:xfrm>
          <a:prstGeom prst="rect">
            <a:avLst/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</a:rPr>
              <a:t>Moyenne nationale :</a:t>
            </a:r>
            <a:endParaRPr sz="1300" b="1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>
                <a:solidFill>
                  <a:schemeClr val="dk2"/>
                </a:solidFill>
                <a:highlight>
                  <a:schemeClr val="accent6"/>
                </a:highlight>
              </a:rPr>
              <a:t>XXX</a:t>
            </a:r>
            <a:r>
              <a:rPr lang="fr" sz="1300" b="1">
                <a:solidFill>
                  <a:schemeClr val="dk2"/>
                </a:solidFill>
              </a:rPr>
              <a:t>g/repas/pers.</a:t>
            </a:r>
            <a:endParaRPr sz="1300" b="1">
              <a:solidFill>
                <a:schemeClr val="dk2"/>
              </a:solidFill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4963275" y="1152300"/>
            <a:ext cx="38691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 dirty="0">
                <a:solidFill>
                  <a:srgbClr val="FF9900"/>
                </a:solidFill>
              </a:rPr>
              <a:t>ESTIMATIONS SUR 1 AN</a:t>
            </a:r>
            <a:endParaRPr sz="1800" b="1" dirty="0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chemeClr val="dk1"/>
                </a:solidFill>
                <a:highlight>
                  <a:srgbClr val="FFFF00"/>
                </a:highlight>
              </a:rPr>
              <a:t>XX</a:t>
            </a:r>
            <a:r>
              <a:rPr lang="fr" b="1" dirty="0">
                <a:solidFill>
                  <a:schemeClr val="dk1"/>
                </a:solidFill>
              </a:rPr>
              <a:t>kg de nourritures jetées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chemeClr val="dk1"/>
                </a:solidFill>
                <a:highlight>
                  <a:srgbClr val="FFFF00"/>
                </a:highlight>
              </a:rPr>
              <a:t>XX</a:t>
            </a:r>
            <a:r>
              <a:rPr lang="fr" b="1" dirty="0">
                <a:solidFill>
                  <a:schemeClr val="dk1"/>
                </a:solidFill>
              </a:rPr>
              <a:t> repas non consommés et jetés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chemeClr val="dk1"/>
                </a:solidFill>
                <a:highlight>
                  <a:srgbClr val="FFFF00"/>
                </a:highlight>
              </a:rPr>
              <a:t>XX</a:t>
            </a:r>
            <a:r>
              <a:rPr lang="fr" b="1" dirty="0">
                <a:solidFill>
                  <a:schemeClr val="dk1"/>
                </a:solidFill>
              </a:rPr>
              <a:t>€ de nourritures acchetées et jetées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chemeClr val="dk1"/>
                </a:solidFill>
                <a:highlight>
                  <a:srgbClr val="FFFF00"/>
                </a:highlight>
              </a:rPr>
              <a:t>XX</a:t>
            </a:r>
            <a:r>
              <a:rPr lang="fr" b="1" dirty="0">
                <a:solidFill>
                  <a:schemeClr val="dk1"/>
                </a:solidFill>
              </a:rPr>
              <a:t> semaines de repas jetés</a:t>
            </a:r>
            <a:endParaRPr b="1" dirty="0">
              <a:solidFill>
                <a:schemeClr val="dk1"/>
              </a:solidFill>
            </a:endParaRPr>
          </a:p>
        </p:txBody>
      </p:sp>
      <p:sp>
        <p:nvSpPr>
          <p:cNvPr id="106" name="Google Shape;106;p18"/>
          <p:cNvSpPr txBox="1"/>
          <p:nvPr/>
        </p:nvSpPr>
        <p:spPr>
          <a:xfrm>
            <a:off x="4180725" y="3796725"/>
            <a:ext cx="4528500" cy="913200"/>
          </a:xfrm>
          <a:prstGeom prst="rect">
            <a:avLst/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>
                <a:solidFill>
                  <a:schemeClr val="dk2"/>
                </a:solidFill>
              </a:rPr>
              <a:t>En moyenne, l</a:t>
            </a:r>
            <a:r>
              <a:rPr lang="fr">
                <a:solidFill>
                  <a:schemeClr val="dk2"/>
                </a:solidFill>
              </a:rPr>
              <a:t>orsqu’un établissement s’engage dans une</a:t>
            </a:r>
            <a:r>
              <a:rPr lang="fr" b="1">
                <a:solidFill>
                  <a:schemeClr val="dk2"/>
                </a:solidFill>
              </a:rPr>
              <a:t> démarche de lutte contre le gaspillage, </a:t>
            </a:r>
            <a:r>
              <a:rPr lang="fr">
                <a:solidFill>
                  <a:schemeClr val="dk2"/>
                </a:solidFill>
              </a:rPr>
              <a:t>ce dernier est </a:t>
            </a:r>
            <a:r>
              <a:rPr lang="fr" b="1">
                <a:solidFill>
                  <a:schemeClr val="dk2"/>
                </a:solidFill>
              </a:rPr>
              <a:t>réduit de 30%.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7" name="Google Shape;107;p18"/>
          <p:cNvSpPr txBox="1"/>
          <p:nvPr/>
        </p:nvSpPr>
        <p:spPr>
          <a:xfrm>
            <a:off x="293765" y="4353675"/>
            <a:ext cx="1993800" cy="5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 i="1">
                <a:solidFill>
                  <a:schemeClr val="dk2"/>
                </a:solidFill>
              </a:rPr>
              <a:t>à préciser en fonction de votre établissement et des données du référentiel</a:t>
            </a:r>
            <a:endParaRPr sz="1000" i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>
            <a:spLocks noGrp="1"/>
          </p:cNvSpPr>
          <p:nvPr>
            <p:ph type="body" idx="1"/>
          </p:nvPr>
        </p:nvSpPr>
        <p:spPr>
          <a:xfrm>
            <a:off x="311700" y="1050625"/>
            <a:ext cx="8520600" cy="35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b="1" u="sng">
                <a:solidFill>
                  <a:srgbClr val="FF9900"/>
                </a:solidFill>
              </a:rPr>
              <a:t>Pour nous situer :</a:t>
            </a:r>
            <a:endParaRPr b="1" u="sng">
              <a:solidFill>
                <a:srgbClr val="FF9900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100" i="1">
                <a:solidFill>
                  <a:schemeClr val="dk1"/>
                </a:solidFill>
              </a:rPr>
              <a:t>Placez la flèche au niveau de votre moyenne de gaspillage alimentaire en g/repas/pers.</a:t>
            </a:r>
            <a:endParaRPr b="1" u="sng">
              <a:solidFill>
                <a:srgbClr val="FF99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3" name="Google Shape;113;p19" title="Logo DA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9" title="DAV MQ.png"/>
          <p:cNvPicPr preferRelativeResize="0"/>
          <p:nvPr/>
        </p:nvPicPr>
        <p:blipFill rotWithShape="1">
          <a:blip r:embed="rId4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9" title="DAV MQ.png"/>
          <p:cNvPicPr preferRelativeResize="0"/>
          <p:nvPr/>
        </p:nvPicPr>
        <p:blipFill rotWithShape="1">
          <a:blip r:embed="rId4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9575" y="1728425"/>
            <a:ext cx="8124825" cy="329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/>
          <p:nvPr/>
        </p:nvSpPr>
        <p:spPr>
          <a:xfrm>
            <a:off x="6034571" y="1186712"/>
            <a:ext cx="434700" cy="456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311700" y="4488350"/>
            <a:ext cx="8520600" cy="3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fr" sz="1200" i="1"/>
              <a:t>Pour plus d’informations, vous pouvez consulter l’infographie de l’ADEME sur </a:t>
            </a:r>
            <a:r>
              <a:rPr lang="fr" sz="1200" i="1" u="sng">
                <a:solidFill>
                  <a:schemeClr val="hlink"/>
                </a:solidFill>
                <a:hlinkClick r:id="rId3"/>
              </a:rPr>
              <a:t>le gaspillage alimentaire dans la restauration collective</a:t>
            </a:r>
            <a:r>
              <a:rPr lang="fr" sz="1200" i="1"/>
              <a:t>, mise à jour en 2024.</a:t>
            </a:r>
            <a:endParaRPr sz="1200" i="1"/>
          </a:p>
        </p:txBody>
      </p:sp>
      <p:pic>
        <p:nvPicPr>
          <p:cNvPr id="123" name="Google Shape;123;p20" title="Logo DAV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0" title="DAV MQ.png"/>
          <p:cNvPicPr preferRelativeResize="0"/>
          <p:nvPr/>
        </p:nvPicPr>
        <p:blipFill rotWithShape="1">
          <a:blip r:embed="rId5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20" title="DAV MQ.png"/>
          <p:cNvPicPr preferRelativeResize="0"/>
          <p:nvPr/>
        </p:nvPicPr>
        <p:blipFill rotWithShape="1">
          <a:blip r:embed="rId5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688" y="1218775"/>
            <a:ext cx="5095875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36350" y="2323675"/>
            <a:ext cx="3249329" cy="2012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812549" y="1032199"/>
            <a:ext cx="2072175" cy="3303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type="body" idx="1"/>
          </p:nvPr>
        </p:nvSpPr>
        <p:spPr>
          <a:xfrm>
            <a:off x="311700" y="4488350"/>
            <a:ext cx="8520600" cy="3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fr" sz="1200" i="1"/>
              <a:t>Pour plus d’informations, vous pouvez consulter l’infographie de l’ADEME sur </a:t>
            </a:r>
            <a:r>
              <a:rPr lang="fr" sz="1200" i="1" u="sng">
                <a:solidFill>
                  <a:schemeClr val="hlink"/>
                </a:solidFill>
                <a:hlinkClick r:id="rId3"/>
              </a:rPr>
              <a:t>le gaspillage alimentaire dans la restauration collective</a:t>
            </a:r>
            <a:r>
              <a:rPr lang="fr" sz="1200" i="1"/>
              <a:t>, mise à jour en 2024.</a:t>
            </a:r>
            <a:endParaRPr sz="1200" i="1"/>
          </a:p>
        </p:txBody>
      </p:sp>
      <p:pic>
        <p:nvPicPr>
          <p:cNvPr id="134" name="Google Shape;134;p21" title="Logo DAV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06449" y="96725"/>
            <a:ext cx="1753699" cy="98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1" title="DAV MQ.png"/>
          <p:cNvPicPr preferRelativeResize="0"/>
          <p:nvPr/>
        </p:nvPicPr>
        <p:blipFill rotWithShape="1">
          <a:blip r:embed="rId5">
            <a:alphaModFix/>
          </a:blip>
          <a:srcRect l="27832" t="2554" r="23484" b="75407"/>
          <a:stretch/>
        </p:blipFill>
        <p:spPr>
          <a:xfrm>
            <a:off x="141775" y="169675"/>
            <a:ext cx="2788550" cy="710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1" title="DAV MQ.png"/>
          <p:cNvPicPr preferRelativeResize="0"/>
          <p:nvPr/>
        </p:nvPicPr>
        <p:blipFill rotWithShape="1">
          <a:blip r:embed="rId5">
            <a:alphaModFix/>
          </a:blip>
          <a:srcRect l="76177" t="2554" b="75407"/>
          <a:stretch/>
        </p:blipFill>
        <p:spPr>
          <a:xfrm>
            <a:off x="7720005" y="220100"/>
            <a:ext cx="1267670" cy="659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9230" y="1186300"/>
            <a:ext cx="4891701" cy="3178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811338" y="1186300"/>
            <a:ext cx="5095875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898</Words>
  <Application>Microsoft Office PowerPoint</Application>
  <PresentationFormat>Affichage à l'écran (16:9)</PresentationFormat>
  <Paragraphs>133</Paragraphs>
  <Slides>17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Arial</vt:lpstr>
      <vt:lpstr>Simple Light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PARAYRE Charlotte</cp:lastModifiedBy>
  <cp:revision>2</cp:revision>
  <dcterms:modified xsi:type="dcterms:W3CDTF">2026-05-12T15:35:28Z</dcterms:modified>
</cp:coreProperties>
</file>