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58" r:id="rId3"/>
    <p:sldId id="311" r:id="rId4"/>
    <p:sldId id="455" r:id="rId5"/>
    <p:sldId id="456" r:id="rId6"/>
    <p:sldId id="320" r:id="rId7"/>
    <p:sldId id="459" r:id="rId8"/>
    <p:sldId id="321" r:id="rId9"/>
    <p:sldId id="460" r:id="rId10"/>
    <p:sldId id="461" r:id="rId11"/>
    <p:sldId id="322" r:id="rId12"/>
    <p:sldId id="300" r:id="rId13"/>
    <p:sldId id="327" r:id="rId14"/>
    <p:sldId id="323" r:id="rId15"/>
    <p:sldId id="325" r:id="rId16"/>
    <p:sldId id="326" r:id="rId17"/>
    <p:sldId id="328" r:id="rId18"/>
    <p:sldId id="324" r:id="rId19"/>
    <p:sldId id="319" r:id="rId20"/>
    <p:sldId id="463" r:id="rId21"/>
    <p:sldId id="462" r:id="rId22"/>
    <p:sldId id="454" r:id="rId23"/>
  </p:sldIdLst>
  <p:sldSz cx="9144000" cy="5143500" type="screen16x9"/>
  <p:notesSz cx="6797675" cy="9928225"/>
  <p:embeddedFontLst>
    <p:embeddedFont>
      <p:font typeface="Arial Black" panose="020B0A04020102020204" pitchFamily="34" charset="0"/>
      <p:bold r:id="rId25"/>
    </p:embeddedFont>
    <p:embeddedFont>
      <p:font typeface="Helvetica Neue Light" panose="020B060402020202020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ontserrat Black" panose="00000A00000000000000" pitchFamily="2" charset="0"/>
      <p:bold r:id="rId34"/>
      <p:boldItalic r:id="rId35"/>
    </p:embeddedFont>
    <p:embeddedFont>
      <p:font typeface="Montserrat ExtraBold" panose="00000900000000000000" pitchFamily="2" charset="0"/>
      <p:bold r:id="rId36"/>
      <p:boldItalic r:id="rId37"/>
    </p:embeddedFont>
    <p:embeddedFont>
      <p:font typeface="Montserrat Medium" panose="000006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639"/>
    <a:srgbClr val="FFFFFF"/>
    <a:srgbClr val="8EB04C"/>
    <a:srgbClr val="FFFF00"/>
    <a:srgbClr val="7F7164"/>
    <a:srgbClr val="F5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D582ED66-29C0-C047-99D7-4F9168CBD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8F854862-7BA0-E1EE-A39A-B14759437A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D85131AE-3628-548E-0F79-0DE17758C2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169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96B3A3BE-45AF-1A17-C4B4-C3B8DBEDC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CD83EBD5-B431-88A1-258F-C237C888B3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277E8BDD-D5BA-F69B-C4EE-5033AA5A6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89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 txBox="1">
            <a:spLocks noGrp="1"/>
          </p:cNvSpPr>
          <p:nvPr>
            <p:ph type="body" idx="1"/>
          </p:nvPr>
        </p:nvSpPr>
        <p:spPr>
          <a:xfrm>
            <a:off x="1335830" y="3271878"/>
            <a:ext cx="7347057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2" tIns="46194" rIns="92412" bIns="461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4" name="Google Shape;2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C6D09D2D-2BD4-F0A0-CA6E-CD5945AA2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>
            <a:extLst>
              <a:ext uri="{FF2B5EF4-FFF2-40B4-BE49-F238E27FC236}">
                <a16:creationId xmlns:a16="http://schemas.microsoft.com/office/drawing/2014/main" id="{77B6A708-D436-7F8D-E807-175AD8101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5830" y="3271878"/>
            <a:ext cx="7347057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2" tIns="46194" rIns="92412" bIns="461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4" name="Google Shape;284;p3:notes">
            <a:extLst>
              <a:ext uri="{FF2B5EF4-FFF2-40B4-BE49-F238E27FC236}">
                <a16:creationId xmlns:a16="http://schemas.microsoft.com/office/drawing/2014/main" id="{0F284E1E-E640-9A80-6F62-2608DC1D36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998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25FF1E45-BCC1-45D8-E925-3CC4151AD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>
            <a:extLst>
              <a:ext uri="{FF2B5EF4-FFF2-40B4-BE49-F238E27FC236}">
                <a16:creationId xmlns:a16="http://schemas.microsoft.com/office/drawing/2014/main" id="{2D5AE63D-88CD-355D-506C-45C4D4669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5830" y="3271878"/>
            <a:ext cx="7347057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2" tIns="46194" rIns="92412" bIns="461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4" name="Google Shape;284;p3:notes">
            <a:extLst>
              <a:ext uri="{FF2B5EF4-FFF2-40B4-BE49-F238E27FC236}">
                <a16:creationId xmlns:a16="http://schemas.microsoft.com/office/drawing/2014/main" id="{A5754C2B-10BF-C0E5-BAB3-DC736F533E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936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F6B1FD6F-7EEC-1873-3A9B-7A70AA703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>
            <a:extLst>
              <a:ext uri="{FF2B5EF4-FFF2-40B4-BE49-F238E27FC236}">
                <a16:creationId xmlns:a16="http://schemas.microsoft.com/office/drawing/2014/main" id="{AD594940-374B-A576-7F29-5F285125E0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5830" y="3271878"/>
            <a:ext cx="7347057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2" tIns="46194" rIns="92412" bIns="461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4" name="Google Shape;284;p3:notes">
            <a:extLst>
              <a:ext uri="{FF2B5EF4-FFF2-40B4-BE49-F238E27FC236}">
                <a16:creationId xmlns:a16="http://schemas.microsoft.com/office/drawing/2014/main" id="{316BBB00-C09A-31E1-D0E5-74EDFDDD3D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029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10B97DED-ED9E-0442-5948-49743A9B5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>
            <a:extLst>
              <a:ext uri="{FF2B5EF4-FFF2-40B4-BE49-F238E27FC236}">
                <a16:creationId xmlns:a16="http://schemas.microsoft.com/office/drawing/2014/main" id="{06687187-2901-9B4B-20CE-3E256C7E51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5830" y="3271878"/>
            <a:ext cx="7347057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2" tIns="46194" rIns="92412" bIns="461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4" name="Google Shape;284;p3:notes">
            <a:extLst>
              <a:ext uri="{FF2B5EF4-FFF2-40B4-BE49-F238E27FC236}">
                <a16:creationId xmlns:a16="http://schemas.microsoft.com/office/drawing/2014/main" id="{E741977C-5594-AD03-63CD-D02F5E8A0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8106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CFC37E92-C032-C281-9654-C489B8BB3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>
            <a:extLst>
              <a:ext uri="{FF2B5EF4-FFF2-40B4-BE49-F238E27FC236}">
                <a16:creationId xmlns:a16="http://schemas.microsoft.com/office/drawing/2014/main" id="{8A8940AF-2AE3-DA8C-7B33-691A78F840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5830" y="3271878"/>
            <a:ext cx="7347057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2" tIns="46194" rIns="92412" bIns="461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4" name="Google Shape;284;p3:notes">
            <a:extLst>
              <a:ext uri="{FF2B5EF4-FFF2-40B4-BE49-F238E27FC236}">
                <a16:creationId xmlns:a16="http://schemas.microsoft.com/office/drawing/2014/main" id="{4DFF4270-E20C-F25A-3112-7A89485846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195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F16C27E8-E94C-3933-2BF5-62CF21473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E44E6D59-65C0-0D4C-A9FF-BA43062161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0006FB1C-87AF-7E00-A121-5FDF02FFB2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83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30384B51-AEEC-71DD-37E4-44329388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07A90027-0A4A-36AD-325A-BBC7AD69C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43A43A95-C79D-E492-EBE3-4FBE4644A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83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54409AB4-DA53-107A-4812-57426D48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EDEC7CD3-4184-6F80-01FB-C0E2D66CF7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3C71339C-EA07-10C2-5FA7-964F611957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573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960BA436-9845-8270-F594-31E906261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06BF66A0-6813-AA38-D3AA-3D406D5CB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3DA83940-911E-DE18-305B-BEA2A4A944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51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32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70DA2017-2D03-7C5D-741C-27221223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84F29843-1CD0-95FD-76C8-8B9C27AA05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8DDDF736-A1F8-ECFA-309B-8059B9386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1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E0F9EF28-A624-C830-0139-B925B8556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EC38F557-6E74-B37A-6201-CF0AAD4FCC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F76DAF72-9027-2188-0657-1EF95F132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46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D740C5E4-A863-B7F7-924A-96BD050EE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02227216-0782-7535-95DE-06D90D72BA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ECA01A1A-B89E-FF8E-0D4B-B146ECD718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59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A6DF19C4-D506-CE89-D623-28DE592F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892189BB-86FB-FE91-9943-B6568A5DB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E13AEDF1-5215-A8F5-EC35-948222FAAF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77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6D30C226-C148-C5C1-D8F1-BC542049E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B836DDB5-DF88-6602-53A7-774B81C0EF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150AED9C-8F45-8D90-8BA8-045BFB017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96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E016497D-7EDE-B36C-96FA-0C190AB4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B77CB8B6-6975-6123-FD8A-EA2F0C038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AD925201-61B1-CFB9-2C77-D472893DE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61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66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369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054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 type="tx">
  <p:cSld name="Vierg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08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6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992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496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253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882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565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76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2337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QncsELGedGs" TargetMode="External"/><Relationship Id="rId5" Type="http://schemas.openxmlformats.org/officeDocument/2006/relationships/hyperlink" Target="https://www.youtube.com/watch?v=QncsELGedGs&amp;t=2s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QncsELGedGs" TargetMode="External"/><Relationship Id="rId5" Type="http://schemas.openxmlformats.org/officeDocument/2006/relationships/hyperlink" Target="https://www.youtube.com/watch?v=QncsELGedGs&amp;t=2s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QncsELGedGs" TargetMode="External"/><Relationship Id="rId5" Type="http://schemas.openxmlformats.org/officeDocument/2006/relationships/hyperlink" Target="https://www.youtube.com/watch?v=QncsELGedGs&amp;t=2s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QncsELGedGs" TargetMode="External"/><Relationship Id="rId5" Type="http://schemas.openxmlformats.org/officeDocument/2006/relationships/hyperlink" Target="https://www.youtube.com/watch?v=QncsELGedGs&amp;t=2s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QncsELGedGs" TargetMode="External"/><Relationship Id="rId5" Type="http://schemas.openxmlformats.org/officeDocument/2006/relationships/hyperlink" Target="https://www.youtube.com/watch?v=QncsELGedGs&amp;t=2s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QncsELGedGs" TargetMode="External"/><Relationship Id="rId5" Type="http://schemas.openxmlformats.org/officeDocument/2006/relationships/hyperlink" Target="https://www.youtube.com/watch?v=QncsELGedGs&amp;t=2s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XIESK8NvOK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monrestauresponsable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hyperlink" Target="mailto:v.bernardie@restauco.fr" TargetMode="External"/><Relationship Id="rId4" Type="http://schemas.openxmlformats.org/officeDocument/2006/relationships/hyperlink" Target="https://youtu.be/XIESK8NvOKI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10" Type="http://schemas.openxmlformats.org/officeDocument/2006/relationships/image" Target="../media/image14.jp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BF68D337-E2A7-2BAB-C740-F961816E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192" y="0"/>
            <a:ext cx="4520807" cy="45272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031E66-3A47-873E-8E68-010049A08A20}"/>
              </a:ext>
            </a:extLst>
          </p:cNvPr>
          <p:cNvSpPr/>
          <p:nvPr/>
        </p:nvSpPr>
        <p:spPr>
          <a:xfrm>
            <a:off x="4605840" y="4388760"/>
            <a:ext cx="4538160" cy="754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Google Shape;64;p14"/>
          <p:cNvSpPr/>
          <p:nvPr/>
        </p:nvSpPr>
        <p:spPr>
          <a:xfrm>
            <a:off x="0" y="0"/>
            <a:ext cx="4604760" cy="5143320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840" y="941799"/>
            <a:ext cx="2428920" cy="292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t="6929" b="29249"/>
          <a:stretch/>
        </p:blipFill>
        <p:spPr>
          <a:xfrm>
            <a:off x="2520360" y="10800"/>
            <a:ext cx="1803600" cy="766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4814659" y="4413925"/>
            <a:ext cx="752748" cy="690155"/>
            <a:chOff x="4659840" y="4092840"/>
            <a:chExt cx="1031760" cy="899640"/>
          </a:xfrm>
        </p:grpSpPr>
        <p:pic>
          <p:nvPicPr>
            <p:cNvPr id="69" name="Google Shape;69;p14" descr="Une image contenant texte, clipart&#10;&#10;Description générée automatiquemen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59840" y="4092840"/>
              <a:ext cx="1031760" cy="89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/>
            <p:nvPr/>
          </p:nvSpPr>
          <p:spPr>
            <a:xfrm>
              <a:off x="4679640" y="4121280"/>
              <a:ext cx="987120" cy="843120"/>
            </a:xfrm>
            <a:prstGeom prst="donut">
              <a:avLst>
                <a:gd name="adj" fmla="val 11525"/>
              </a:avLst>
            </a:prstGeom>
            <a:solidFill>
              <a:srgbClr val="FCD15E"/>
            </a:solidFill>
            <a:ln w="126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5937139" y="4421042"/>
            <a:ext cx="761415" cy="669718"/>
            <a:chOff x="5746320" y="4106160"/>
            <a:chExt cx="1043640" cy="873000"/>
          </a:xfrm>
        </p:grpSpPr>
        <p:pic>
          <p:nvPicPr>
            <p:cNvPr id="72" name="Google Shape;72;p14" descr="Une image contenant texte, clipart&#10;&#10;Description générée automatiquemen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46320" y="4106160"/>
              <a:ext cx="1043640" cy="87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4"/>
            <p:cNvSpPr/>
            <p:nvPr/>
          </p:nvSpPr>
          <p:spPr>
            <a:xfrm>
              <a:off x="5788440" y="4119840"/>
              <a:ext cx="987120" cy="843120"/>
            </a:xfrm>
            <a:prstGeom prst="donut">
              <a:avLst>
                <a:gd name="adj" fmla="val 11525"/>
              </a:avLst>
            </a:prstGeom>
            <a:solidFill>
              <a:srgbClr val="5B717A"/>
            </a:solidFill>
            <a:ln w="126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14"/>
          <p:cNvGrpSpPr/>
          <p:nvPr/>
        </p:nvGrpSpPr>
        <p:grpSpPr>
          <a:xfrm>
            <a:off x="7116140" y="4409314"/>
            <a:ext cx="735150" cy="674966"/>
            <a:chOff x="6867720" y="4092840"/>
            <a:chExt cx="1007640" cy="879840"/>
          </a:xfrm>
        </p:grpSpPr>
        <p:pic>
          <p:nvPicPr>
            <p:cNvPr id="75" name="Google Shape;75;p14" descr="Une image contenant texte, clipart&#10;&#10;Description générée automatiquement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67720" y="4092840"/>
              <a:ext cx="1007640" cy="87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4"/>
            <p:cNvSpPr/>
            <p:nvPr/>
          </p:nvSpPr>
          <p:spPr>
            <a:xfrm>
              <a:off x="6877800" y="4111200"/>
              <a:ext cx="987120" cy="843120"/>
            </a:xfrm>
            <a:prstGeom prst="donut">
              <a:avLst>
                <a:gd name="adj" fmla="val 11525"/>
              </a:avLst>
            </a:prstGeom>
            <a:solidFill>
              <a:srgbClr val="83C08A"/>
            </a:solidFill>
            <a:ln w="126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14"/>
          <p:cNvGrpSpPr/>
          <p:nvPr/>
        </p:nvGrpSpPr>
        <p:grpSpPr>
          <a:xfrm>
            <a:off x="8251939" y="4406213"/>
            <a:ext cx="787680" cy="664747"/>
            <a:chOff x="7953120" y="4092840"/>
            <a:chExt cx="1079640" cy="866520"/>
          </a:xfrm>
        </p:grpSpPr>
        <p:pic>
          <p:nvPicPr>
            <p:cNvPr id="78" name="Google Shape;78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53120" y="4092840"/>
              <a:ext cx="1079640" cy="866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4"/>
            <p:cNvSpPr/>
            <p:nvPr/>
          </p:nvSpPr>
          <p:spPr>
            <a:xfrm>
              <a:off x="8002440" y="4106160"/>
              <a:ext cx="987120" cy="843120"/>
            </a:xfrm>
            <a:prstGeom prst="donut">
              <a:avLst>
                <a:gd name="adj" fmla="val 11525"/>
              </a:avLst>
            </a:prstGeom>
            <a:solidFill>
              <a:srgbClr val="83C08A"/>
            </a:solidFill>
            <a:ln w="126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8E22730-1498-C8C3-A80D-E1679FDF8CC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8190" b="7236"/>
          <a:stretch/>
        </p:blipFill>
        <p:spPr>
          <a:xfrm>
            <a:off x="4702857" y="2852671"/>
            <a:ext cx="661143" cy="641505"/>
          </a:xfrm>
          <a:prstGeom prst="rect">
            <a:avLst/>
          </a:prstGeom>
          <a:ln>
            <a:solidFill>
              <a:srgbClr val="F5F2EC"/>
            </a:solidFill>
          </a:ln>
        </p:spPr>
      </p:pic>
      <p:pic>
        <p:nvPicPr>
          <p:cNvPr id="9" name="Google Shape;103;g137be30cad7_0_0" descr="Une image contenant cercle, texte, Graphique, Police&#10;&#10;Description générée automatiquement">
            <a:extLst>
              <a:ext uri="{FF2B5EF4-FFF2-40B4-BE49-F238E27FC236}">
                <a16:creationId xmlns:a16="http://schemas.microsoft.com/office/drawing/2014/main" id="{F8404F1A-9540-B400-829D-724479EFF95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4598" y="-67818"/>
            <a:ext cx="2076166" cy="1077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8E03B2E7-3A07-7074-92D7-E5D7CE21679A}"/>
              </a:ext>
            </a:extLst>
          </p:cNvPr>
          <p:cNvGrpSpPr/>
          <p:nvPr/>
        </p:nvGrpSpPr>
        <p:grpSpPr>
          <a:xfrm>
            <a:off x="0" y="4045160"/>
            <a:ext cx="4598640" cy="156017"/>
            <a:chOff x="0" y="4390063"/>
            <a:chExt cx="4598640" cy="156017"/>
          </a:xfrm>
        </p:grpSpPr>
        <p:sp>
          <p:nvSpPr>
            <p:cNvPr id="12" name="Google Shape;83;p14">
              <a:extLst>
                <a:ext uri="{FF2B5EF4-FFF2-40B4-BE49-F238E27FC236}">
                  <a16:creationId xmlns:a16="http://schemas.microsoft.com/office/drawing/2014/main" id="{55D5DA66-B686-1D0C-220C-86E803E5B034}"/>
                </a:ext>
              </a:extLst>
            </p:cNvPr>
            <p:cNvSpPr/>
            <p:nvPr/>
          </p:nvSpPr>
          <p:spPr>
            <a:xfrm>
              <a:off x="0" y="4390200"/>
              <a:ext cx="4598640" cy="155880"/>
            </a:xfrm>
            <a:prstGeom prst="rect">
              <a:avLst/>
            </a:prstGeom>
            <a:solidFill>
              <a:srgbClr val="8EB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 panose="00000600000000000000" pitchFamily="2" charset="0"/>
              </a:endParaRPr>
            </a:p>
          </p:txBody>
        </p:sp>
        <p:sp>
          <p:nvSpPr>
            <p:cNvPr id="13" name="Google Shape;84;p14">
              <a:extLst>
                <a:ext uri="{FF2B5EF4-FFF2-40B4-BE49-F238E27FC236}">
                  <a16:creationId xmlns:a16="http://schemas.microsoft.com/office/drawing/2014/main" id="{4D675D26-D698-2132-EDD5-317C6DE1ECA4}"/>
                </a:ext>
              </a:extLst>
            </p:cNvPr>
            <p:cNvSpPr/>
            <p:nvPr/>
          </p:nvSpPr>
          <p:spPr>
            <a:xfrm>
              <a:off x="119129" y="4390063"/>
              <a:ext cx="1086384" cy="142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b="1" i="1" u="none" strike="noStrike" cap="none" dirty="0">
                  <a:solidFill>
                    <a:srgbClr val="FFFFFF"/>
                  </a:solidFill>
                  <a:latin typeface="Montserrat Medium" panose="00000600000000000000" pitchFamily="2" charset="0"/>
                  <a:ea typeface="Avenir"/>
                  <a:cs typeface="Avenir"/>
                  <a:sym typeface="Avenir"/>
                </a:rPr>
                <a:t>Partenaires FNH</a:t>
              </a:r>
              <a:endParaRPr sz="900" b="0" i="0" u="none" strike="noStrike" cap="none" dirty="0">
                <a:latin typeface="Montserrat Medium" panose="00000600000000000000" pitchFamily="2" charset="0"/>
                <a:sym typeface="Arial"/>
              </a:endParaRPr>
            </a:p>
          </p:txBody>
        </p:sp>
        <p:sp>
          <p:nvSpPr>
            <p:cNvPr id="16" name="Google Shape;85;p14">
              <a:extLst>
                <a:ext uri="{FF2B5EF4-FFF2-40B4-BE49-F238E27FC236}">
                  <a16:creationId xmlns:a16="http://schemas.microsoft.com/office/drawing/2014/main" id="{26C83F9E-8DD6-46AB-C1E0-8F864FDA38F0}"/>
                </a:ext>
              </a:extLst>
            </p:cNvPr>
            <p:cNvSpPr/>
            <p:nvPr/>
          </p:nvSpPr>
          <p:spPr>
            <a:xfrm>
              <a:off x="2398111" y="4396680"/>
              <a:ext cx="1276200" cy="142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b="1" i="1" u="none" strike="noStrike" cap="none" dirty="0">
                  <a:solidFill>
                    <a:srgbClr val="FFFFFF"/>
                  </a:solidFill>
                  <a:latin typeface="Montserrat Medium" panose="00000600000000000000" pitchFamily="2" charset="0"/>
                  <a:ea typeface="Avenir"/>
                  <a:cs typeface="Avenir"/>
                  <a:sym typeface="Avenir"/>
                </a:rPr>
                <a:t>Partenaires Restau’co</a:t>
              </a:r>
              <a:endParaRPr sz="900" b="0" i="0" u="none" strike="noStrike" cap="none" dirty="0">
                <a:latin typeface="Montserrat Medium" panose="00000600000000000000" pitchFamily="2" charset="0"/>
                <a:sym typeface="Arial"/>
              </a:endParaRPr>
            </a:p>
          </p:txBody>
        </p:sp>
      </p:grpSp>
      <p:sp>
        <p:nvSpPr>
          <p:cNvPr id="17" name="Shape 34">
            <a:extLst>
              <a:ext uri="{FF2B5EF4-FFF2-40B4-BE49-F238E27FC236}">
                <a16:creationId xmlns:a16="http://schemas.microsoft.com/office/drawing/2014/main" id="{933C9535-5621-54FE-E5E7-C3FDA58AE329}"/>
              </a:ext>
            </a:extLst>
          </p:cNvPr>
          <p:cNvSpPr txBox="1">
            <a:spLocks/>
          </p:cNvSpPr>
          <p:nvPr/>
        </p:nvSpPr>
        <p:spPr>
          <a:xfrm>
            <a:off x="2648666" y="4765072"/>
            <a:ext cx="797952" cy="5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l" defTabSz="309563">
              <a:defRPr sz="1900">
                <a:latin typeface="TheSans OT2 ExtraLight"/>
                <a:ea typeface="TheSans OT2 ExtraLight"/>
                <a:cs typeface="TheSans OT2 ExtraLight"/>
                <a:sym typeface="TheSans OT2 ExtraLight"/>
              </a:defRPr>
            </a:lvl1pPr>
            <a:lvl2pPr indent="857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2pPr>
            <a:lvl3pPr indent="1714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3pPr>
            <a:lvl4pPr indent="2571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4pPr>
            <a:lvl5pPr indent="3429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5pPr>
            <a:lvl6pPr indent="4286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6pPr>
            <a:lvl7pPr indent="5143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7pPr>
            <a:lvl8pPr indent="6000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>
              <a:defRPr sz="1800"/>
            </a:pPr>
            <a:r>
              <a:rPr lang="fr-FR" sz="600" b="1" i="1" dirty="0">
                <a:solidFill>
                  <a:srgbClr val="5C4C3E"/>
                </a:solidFill>
                <a:latin typeface="Montserrat Medium" panose="00000600000000000000" pitchFamily="2" charset="0"/>
                <a:ea typeface="Avenir Book" charset="0"/>
                <a:cs typeface="Avenir Book" charset="0"/>
              </a:rPr>
              <a:t>Avec le soutien de</a:t>
            </a:r>
          </a:p>
        </p:txBody>
      </p:sp>
      <p:pic>
        <p:nvPicPr>
          <p:cNvPr id="18" name="Google Shape;57;p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C29B5AB-C412-6D8C-49C8-16ADC1219A6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7336" y="4886668"/>
            <a:ext cx="458745" cy="21527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Image 18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E2F48C44-1507-938A-147E-63B022F082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1492" y="4920368"/>
            <a:ext cx="522726" cy="162204"/>
          </a:xfrm>
          <a:prstGeom prst="rect">
            <a:avLst/>
          </a:prstGeom>
        </p:spPr>
      </p:pic>
      <p:pic>
        <p:nvPicPr>
          <p:cNvPr id="20" name="Image 19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0BF4F91B-7428-E3D6-7004-EFC5E5D83F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9630" y="4752253"/>
            <a:ext cx="522727" cy="419512"/>
          </a:xfrm>
          <a:prstGeom prst="rect">
            <a:avLst/>
          </a:prstGeom>
        </p:spPr>
      </p:pic>
      <p:pic>
        <p:nvPicPr>
          <p:cNvPr id="21" name="Image 20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D648F404-210A-91F7-1F3F-546E4B9E80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9842" t="11794" r="5337" b="13288"/>
          <a:stretch/>
        </p:blipFill>
        <p:spPr>
          <a:xfrm>
            <a:off x="2000286" y="4865626"/>
            <a:ext cx="291639" cy="260219"/>
          </a:xfrm>
          <a:prstGeom prst="rect">
            <a:avLst/>
          </a:prstGeom>
        </p:spPr>
      </p:pic>
      <p:pic>
        <p:nvPicPr>
          <p:cNvPr id="22" name="Image 21" descr="Une image contenant texte, vert, Graphique, Police&#10;&#10;Description générée automatiquement">
            <a:extLst>
              <a:ext uri="{FF2B5EF4-FFF2-40B4-BE49-F238E27FC236}">
                <a16:creationId xmlns:a16="http://schemas.microsoft.com/office/drawing/2014/main" id="{1EFFC9B6-745F-B403-3134-0C14F4831D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2289" y="4239589"/>
            <a:ext cx="173006" cy="385936"/>
          </a:xfrm>
          <a:prstGeom prst="rect">
            <a:avLst/>
          </a:prstGeom>
        </p:spPr>
      </p:pic>
      <p:pic>
        <p:nvPicPr>
          <p:cNvPr id="23" name="Image 22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B911DAE6-19C9-554E-0373-5C484D49DC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61468" y="4229622"/>
            <a:ext cx="696479" cy="492579"/>
          </a:xfrm>
          <a:prstGeom prst="rect">
            <a:avLst/>
          </a:prstGeom>
        </p:spPr>
      </p:pic>
      <p:pic>
        <p:nvPicPr>
          <p:cNvPr id="24" name="Image 23" descr="Une image contenant Graphique, graphisme, capture d’écran, conception&#10;&#10;Description générée automatiquement">
            <a:extLst>
              <a:ext uri="{FF2B5EF4-FFF2-40B4-BE49-F238E27FC236}">
                <a16:creationId xmlns:a16="http://schemas.microsoft.com/office/drawing/2014/main" id="{8555E38E-7200-1CED-5A0C-FE98A22D43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3031" y="4384159"/>
            <a:ext cx="770078" cy="183507"/>
          </a:xfrm>
          <a:prstGeom prst="rect">
            <a:avLst/>
          </a:prstGeom>
        </p:spPr>
      </p:pic>
      <p:pic>
        <p:nvPicPr>
          <p:cNvPr id="25" name="Image 2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F23E6C11-C91B-58F0-1F22-C3AE0D183F6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807" y="4317903"/>
            <a:ext cx="505629" cy="316018"/>
          </a:xfrm>
          <a:prstGeom prst="rect">
            <a:avLst/>
          </a:prstGeom>
        </p:spPr>
      </p:pic>
      <p:pic>
        <p:nvPicPr>
          <p:cNvPr id="35" name="Image 3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82A61EC-2C46-DE65-F1FE-14A0C8049EC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" y="4240979"/>
            <a:ext cx="732460" cy="360126"/>
          </a:xfrm>
          <a:prstGeom prst="rect">
            <a:avLst/>
          </a:prstGeom>
        </p:spPr>
      </p:pic>
      <p:pic>
        <p:nvPicPr>
          <p:cNvPr id="36" name="Image 35" descr="Une image contenant cercle, logo, texte, Police&#10;&#10;Description générée automatiquement">
            <a:extLst>
              <a:ext uri="{FF2B5EF4-FFF2-40B4-BE49-F238E27FC236}">
                <a16:creationId xmlns:a16="http://schemas.microsoft.com/office/drawing/2014/main" id="{4CA542B1-37D1-A806-F80E-0AACA9E5AF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4" y="4640611"/>
            <a:ext cx="493028" cy="493850"/>
          </a:xfrm>
          <a:prstGeom prst="rect">
            <a:avLst/>
          </a:prstGeom>
        </p:spPr>
      </p:pic>
      <p:pic>
        <p:nvPicPr>
          <p:cNvPr id="37" name="Image 36" descr="Une image contenant texte, clipart, Graphique, Police&#10;&#10;Description générée automatiquement">
            <a:extLst>
              <a:ext uri="{FF2B5EF4-FFF2-40B4-BE49-F238E27FC236}">
                <a16:creationId xmlns:a16="http://schemas.microsoft.com/office/drawing/2014/main" id="{709ECCEE-8BCF-23F3-9054-F2DA3B75F6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4" y="4722201"/>
            <a:ext cx="453842" cy="330670"/>
          </a:xfrm>
          <a:prstGeom prst="rect">
            <a:avLst/>
          </a:prstGeom>
        </p:spPr>
      </p:pic>
      <p:pic>
        <p:nvPicPr>
          <p:cNvPr id="38" name="Image 37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DCBE7B5B-07F0-14E7-ABAD-4086EEF4FDD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23944" y="4317903"/>
            <a:ext cx="815878" cy="376995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7429B33-6374-685A-EF21-742B1618F3BB}"/>
              </a:ext>
            </a:extLst>
          </p:cNvPr>
          <p:cNvCxnSpPr>
            <a:cxnSpLocks/>
          </p:cNvCxnSpPr>
          <p:nvPr/>
        </p:nvCxnSpPr>
        <p:spPr>
          <a:xfrm flipH="1">
            <a:off x="1414489" y="4188080"/>
            <a:ext cx="0" cy="946252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919B6A87-B0E4-5B1E-4454-4084C3A82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;p16">
            <a:extLst>
              <a:ext uri="{FF2B5EF4-FFF2-40B4-BE49-F238E27FC236}">
                <a16:creationId xmlns:a16="http://schemas.microsoft.com/office/drawing/2014/main" id="{A78DFD68-258C-850C-414F-A600C0C83648}"/>
              </a:ext>
            </a:extLst>
          </p:cNvPr>
          <p:cNvSpPr/>
          <p:nvPr/>
        </p:nvSpPr>
        <p:spPr>
          <a:xfrm>
            <a:off x="0" y="0"/>
            <a:ext cx="9152400" cy="113232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F1D9DDE4-06E6-A542-9415-75BED51E08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579B9C3B-D69F-D8D4-03B4-07A852698136}"/>
              </a:ext>
            </a:extLst>
          </p:cNvPr>
          <p:cNvSpPr/>
          <p:nvPr/>
        </p:nvSpPr>
        <p:spPr>
          <a:xfrm>
            <a:off x="5424407" y="255785"/>
            <a:ext cx="360998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Vous avez dit « garantie »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95218C70-A48D-21C2-2A48-DDE2382E1895}"/>
              </a:ext>
            </a:extLst>
          </p:cNvPr>
          <p:cNvSpPr/>
          <p:nvPr/>
        </p:nvSpPr>
        <p:spPr>
          <a:xfrm>
            <a:off x="0" y="2023460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S pour </a:t>
            </a:r>
            <a:r>
              <a:rPr lang="fr-FR" sz="1600" b="1" i="0" u="none" strike="noStrike" cap="none" dirty="0">
                <a:solidFill>
                  <a:srgbClr val="CF5639"/>
                </a:solidFill>
                <a:latin typeface="+mj-lt"/>
                <a:ea typeface="Avenir"/>
                <a:cs typeface="Avenir"/>
                <a:sym typeface="Avenir"/>
              </a:rPr>
              <a:t>Système</a:t>
            </a:r>
            <a:endParaRPr sz="1600" b="0" i="0" u="none" strike="noStrike" cap="none" dirty="0">
              <a:solidFill>
                <a:srgbClr val="CF5639"/>
              </a:solidFill>
              <a:latin typeface="+mj-lt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FFC35041-52F5-DEF0-D2EE-F4BD87A6623D}"/>
              </a:ext>
            </a:extLst>
          </p:cNvPr>
          <p:cNvSpPr/>
          <p:nvPr/>
        </p:nvSpPr>
        <p:spPr>
          <a:xfrm>
            <a:off x="4233600" y="1877428"/>
            <a:ext cx="4910400" cy="7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Favorise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les échanges 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et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le partage d’expériences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 entre restaurants d’un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même territoire.</a:t>
            </a:r>
            <a:endParaRPr lang="fr-FR" b="1" i="0" u="none" strike="noStrike" cap="none" dirty="0">
              <a:solidFill>
                <a:srgbClr val="5D4D3E"/>
              </a:solidFill>
              <a:latin typeface="Montserrat" panose="00000500000000000000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16" name="Google Shape;107;p16">
            <a:extLst>
              <a:ext uri="{FF2B5EF4-FFF2-40B4-BE49-F238E27FC236}">
                <a16:creationId xmlns:a16="http://schemas.microsoft.com/office/drawing/2014/main" id="{BB9007DF-C70E-737C-FEE5-56F4EFDB3010}"/>
              </a:ext>
            </a:extLst>
          </p:cNvPr>
          <p:cNvSpPr/>
          <p:nvPr/>
        </p:nvSpPr>
        <p:spPr>
          <a:xfrm>
            <a:off x="0" y="1370702"/>
            <a:ext cx="915240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Mon Restau Responsable® est un </a:t>
            </a:r>
            <a:r>
              <a:rPr lang="fr-FR" sz="1600" b="1" dirty="0">
                <a:solidFill>
                  <a:srgbClr val="CF5639"/>
                </a:solidFill>
                <a:latin typeface="+mj-lt"/>
                <a:sym typeface="Avenir"/>
              </a:rPr>
              <a:t>Système Participatif de Garantie</a:t>
            </a: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 (ou SPG)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4" name="Google Shape;107;p16">
            <a:extLst>
              <a:ext uri="{FF2B5EF4-FFF2-40B4-BE49-F238E27FC236}">
                <a16:creationId xmlns:a16="http://schemas.microsoft.com/office/drawing/2014/main" id="{2EA7C1EE-8EAA-C9A5-984F-46958597F6F8}"/>
              </a:ext>
            </a:extLst>
          </p:cNvPr>
          <p:cNvSpPr/>
          <p:nvPr/>
        </p:nvSpPr>
        <p:spPr>
          <a:xfrm>
            <a:off x="0" y="2924572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P pour </a:t>
            </a:r>
            <a:r>
              <a:rPr lang="fr-FR" sz="1600" b="1" i="0" u="none" strike="noStrike" cap="none" dirty="0">
                <a:solidFill>
                  <a:srgbClr val="CF5639"/>
                </a:solidFill>
                <a:latin typeface="+mj-lt"/>
                <a:ea typeface="Avenir"/>
                <a:cs typeface="Avenir"/>
                <a:sym typeface="Avenir"/>
              </a:rPr>
              <a:t>Participatif</a:t>
            </a:r>
            <a:endParaRPr sz="1600" b="0" i="0" u="none" strike="noStrike" cap="none" dirty="0">
              <a:solidFill>
                <a:srgbClr val="CF5639"/>
              </a:solidFill>
              <a:latin typeface="+mj-lt"/>
              <a:sym typeface="Arial"/>
            </a:endParaRPr>
          </a:p>
        </p:txBody>
      </p:sp>
      <p:sp>
        <p:nvSpPr>
          <p:cNvPr id="6" name="Google Shape;107;p16">
            <a:extLst>
              <a:ext uri="{FF2B5EF4-FFF2-40B4-BE49-F238E27FC236}">
                <a16:creationId xmlns:a16="http://schemas.microsoft.com/office/drawing/2014/main" id="{39C304D9-018C-CF69-34C2-F28955FE0ED1}"/>
              </a:ext>
            </a:extLst>
          </p:cNvPr>
          <p:cNvSpPr/>
          <p:nvPr/>
        </p:nvSpPr>
        <p:spPr>
          <a:xfrm>
            <a:off x="4233600" y="2778540"/>
            <a:ext cx="4910400" cy="7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Convives, fournisseurs, élus, acteurs locaux participent aux séances publiques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, évènement au cours duquel la garantie est délivrée.</a:t>
            </a:r>
          </a:p>
        </p:txBody>
      </p:sp>
      <p:sp>
        <p:nvSpPr>
          <p:cNvPr id="7" name="Google Shape;107;p16">
            <a:extLst>
              <a:ext uri="{FF2B5EF4-FFF2-40B4-BE49-F238E27FC236}">
                <a16:creationId xmlns:a16="http://schemas.microsoft.com/office/drawing/2014/main" id="{603470AE-FE93-6748-9161-1AF3F1D41ADE}"/>
              </a:ext>
            </a:extLst>
          </p:cNvPr>
          <p:cNvSpPr/>
          <p:nvPr/>
        </p:nvSpPr>
        <p:spPr>
          <a:xfrm>
            <a:off x="8400" y="3886110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G</a:t>
            </a: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 pour </a:t>
            </a:r>
            <a:r>
              <a:rPr lang="fr-FR" sz="1600" b="1" i="0" u="none" strike="noStrike" cap="none" dirty="0">
                <a:solidFill>
                  <a:srgbClr val="CF5639"/>
                </a:solidFill>
                <a:latin typeface="+mj-lt"/>
                <a:ea typeface="Avenir"/>
                <a:cs typeface="Avenir"/>
                <a:sym typeface="Avenir"/>
              </a:rPr>
              <a:t>Garantie</a:t>
            </a:r>
            <a:endParaRPr sz="1600" b="0" i="0" u="none" strike="noStrike" cap="none" dirty="0">
              <a:solidFill>
                <a:srgbClr val="CF5639"/>
              </a:solidFill>
              <a:latin typeface="+mj-lt"/>
              <a:sym typeface="Arial"/>
            </a:endParaRPr>
          </a:p>
        </p:txBody>
      </p:sp>
      <p:sp>
        <p:nvSpPr>
          <p:cNvPr id="9" name="Google Shape;107;p16">
            <a:extLst>
              <a:ext uri="{FF2B5EF4-FFF2-40B4-BE49-F238E27FC236}">
                <a16:creationId xmlns:a16="http://schemas.microsoft.com/office/drawing/2014/main" id="{561FD306-CED1-F278-5275-6C08556D6ECF}"/>
              </a:ext>
            </a:extLst>
          </p:cNvPr>
          <p:cNvSpPr/>
          <p:nvPr/>
        </p:nvSpPr>
        <p:spPr>
          <a:xfrm>
            <a:off x="4233600" y="3740078"/>
            <a:ext cx="4910400" cy="7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Pas d’audit, mais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la garantie que le restaurant progresse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. Garantie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attribuée par les pairs 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et les parties prenantes. </a:t>
            </a:r>
          </a:p>
        </p:txBody>
      </p:sp>
    </p:spTree>
    <p:extLst>
      <p:ext uri="{BB962C8B-B14F-4D97-AF65-F5344CB8AC3E}">
        <p14:creationId xmlns:p14="http://schemas.microsoft.com/office/powerpoint/2010/main" val="12174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02438565-738C-FCB3-9478-C1558430B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>
            <a:extLst>
              <a:ext uri="{FF2B5EF4-FFF2-40B4-BE49-F238E27FC236}">
                <a16:creationId xmlns:a16="http://schemas.microsoft.com/office/drawing/2014/main" id="{833441D0-98F4-641B-ECFA-4C1746607E7A}"/>
              </a:ext>
            </a:extLst>
          </p:cNvPr>
          <p:cNvSpPr/>
          <p:nvPr/>
        </p:nvSpPr>
        <p:spPr>
          <a:xfrm>
            <a:off x="0" y="0"/>
            <a:ext cx="4604760" cy="5143320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>
            <a:extLst>
              <a:ext uri="{FF2B5EF4-FFF2-40B4-BE49-F238E27FC236}">
                <a16:creationId xmlns:a16="http://schemas.microsoft.com/office/drawing/2014/main" id="{977850B9-3BA0-11D7-E98D-5660ACB6B7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00" y="667440"/>
            <a:ext cx="3057120" cy="367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EB82CA97-C56C-ECBE-2BBF-5349326AB3A8}"/>
              </a:ext>
            </a:extLst>
          </p:cNvPr>
          <p:cNvSpPr/>
          <p:nvPr/>
        </p:nvSpPr>
        <p:spPr>
          <a:xfrm>
            <a:off x="4604760" y="1968120"/>
            <a:ext cx="4539240" cy="107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D4D3E"/>
                </a:solidFill>
                <a:latin typeface="+mj-lt"/>
                <a:sym typeface="Avenir"/>
              </a:rPr>
              <a:t>Comment ça marche ?</a:t>
            </a:r>
            <a:endParaRPr sz="40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83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67" y="-48787"/>
            <a:ext cx="9230733" cy="51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"/>
          <p:cNvSpPr/>
          <p:nvPr/>
        </p:nvSpPr>
        <p:spPr>
          <a:xfrm>
            <a:off x="-21580" y="-49739"/>
            <a:ext cx="9230733" cy="545723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3" indent="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2DCD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5" name="Google Shape;295;p3" descr="Une image contenant signe, alimentation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90" y="45018"/>
            <a:ext cx="638769" cy="768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27;p3">
            <a:extLst>
              <a:ext uri="{FF2B5EF4-FFF2-40B4-BE49-F238E27FC236}">
                <a16:creationId xmlns:a16="http://schemas.microsoft.com/office/drawing/2014/main" id="{2B709753-5E63-65EB-18A0-3DFB33738B21}"/>
              </a:ext>
            </a:extLst>
          </p:cNvPr>
          <p:cNvGrpSpPr/>
          <p:nvPr/>
        </p:nvGrpSpPr>
        <p:grpSpPr>
          <a:xfrm>
            <a:off x="6891130" y="4339454"/>
            <a:ext cx="1645837" cy="346024"/>
            <a:chOff x="6914925" y="4280418"/>
            <a:chExt cx="1645837" cy="346024"/>
          </a:xfrm>
        </p:grpSpPr>
        <p:sp>
          <p:nvSpPr>
            <p:cNvPr id="3" name="Google Shape;128;p3">
              <a:hlinkClick r:id="rId5"/>
              <a:extLst>
                <a:ext uri="{FF2B5EF4-FFF2-40B4-BE49-F238E27FC236}">
                  <a16:creationId xmlns:a16="http://schemas.microsoft.com/office/drawing/2014/main" id="{5BC5DDA0-D516-08DE-51C6-C7651452C01C}"/>
                </a:ext>
              </a:extLst>
            </p:cNvPr>
            <p:cNvSpPr/>
            <p:nvPr/>
          </p:nvSpPr>
          <p:spPr>
            <a:xfrm>
              <a:off x="7176806" y="4320850"/>
              <a:ext cx="1383956" cy="288698"/>
            </a:xfrm>
            <a:prstGeom prst="roundRect">
              <a:avLst>
                <a:gd name="adj" fmla="val 16667"/>
              </a:avLst>
            </a:prstGeom>
            <a:solidFill>
              <a:srgbClr val="7AAA0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" name="Google Shape;129;p3">
              <a:hlinkClick r:id="rId5"/>
              <a:extLst>
                <a:ext uri="{FF2B5EF4-FFF2-40B4-BE49-F238E27FC236}">
                  <a16:creationId xmlns:a16="http://schemas.microsoft.com/office/drawing/2014/main" id="{AE035929-3884-D457-76F4-43A99344DBC4}"/>
                </a:ext>
              </a:extLst>
            </p:cNvPr>
            <p:cNvSpPr/>
            <p:nvPr/>
          </p:nvSpPr>
          <p:spPr>
            <a:xfrm>
              <a:off x="6914925" y="4280418"/>
              <a:ext cx="348029" cy="346024"/>
            </a:xfrm>
            <a:prstGeom prst="ellipse">
              <a:avLst/>
            </a:prstGeom>
            <a:solidFill>
              <a:srgbClr val="6EA12E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" name="Google Shape;130;p3">
              <a:hlinkClick r:id="rId5"/>
              <a:extLst>
                <a:ext uri="{FF2B5EF4-FFF2-40B4-BE49-F238E27FC236}">
                  <a16:creationId xmlns:a16="http://schemas.microsoft.com/office/drawing/2014/main" id="{ADB07E34-BF5E-B549-AF47-2F7BE0687771}"/>
                </a:ext>
              </a:extLst>
            </p:cNvPr>
            <p:cNvSpPr/>
            <p:nvPr/>
          </p:nvSpPr>
          <p:spPr>
            <a:xfrm rot="5400000">
              <a:off x="7024752" y="4376453"/>
              <a:ext cx="193686" cy="16697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131;p3">
              <a:hlinkClick r:id="rId6"/>
              <a:extLst>
                <a:ext uri="{FF2B5EF4-FFF2-40B4-BE49-F238E27FC236}">
                  <a16:creationId xmlns:a16="http://schemas.microsoft.com/office/drawing/2014/main" id="{10A78F26-809B-0B01-0A5B-83869CF9D86F}"/>
                </a:ext>
              </a:extLst>
            </p:cNvPr>
            <p:cNvSpPr txBox="1"/>
            <p:nvPr/>
          </p:nvSpPr>
          <p:spPr>
            <a:xfrm>
              <a:off x="7300536" y="4329316"/>
              <a:ext cx="1260226" cy="25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rial"/>
                <a:buNone/>
              </a:pPr>
              <a:r>
                <a:rPr lang="fr-FR" sz="1000" b="0" i="0" u="sng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Visionner la vidéo</a:t>
              </a:r>
              <a:endParaRPr sz="1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" name="Google Shape;200;p27">
            <a:extLst>
              <a:ext uri="{FF2B5EF4-FFF2-40B4-BE49-F238E27FC236}">
                <a16:creationId xmlns:a16="http://schemas.microsoft.com/office/drawing/2014/main" id="{5493D116-5387-616C-1F38-75D5CBC5DF0C}"/>
              </a:ext>
            </a:extLst>
          </p:cNvPr>
          <p:cNvSpPr/>
          <p:nvPr/>
        </p:nvSpPr>
        <p:spPr>
          <a:xfrm>
            <a:off x="1016928" y="45018"/>
            <a:ext cx="322185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Comment ça 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67A6DA06-0322-A72B-76CE-75AC07892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">
            <a:extLst>
              <a:ext uri="{FF2B5EF4-FFF2-40B4-BE49-F238E27FC236}">
                <a16:creationId xmlns:a16="http://schemas.microsoft.com/office/drawing/2014/main" id="{26696BCF-1E2B-FC33-6537-9EB674F75D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67" y="-48787"/>
            <a:ext cx="9230733" cy="51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">
            <a:extLst>
              <a:ext uri="{FF2B5EF4-FFF2-40B4-BE49-F238E27FC236}">
                <a16:creationId xmlns:a16="http://schemas.microsoft.com/office/drawing/2014/main" id="{9A17A33D-731A-3135-06CC-C4686539F09F}"/>
              </a:ext>
            </a:extLst>
          </p:cNvPr>
          <p:cNvSpPr/>
          <p:nvPr/>
        </p:nvSpPr>
        <p:spPr>
          <a:xfrm>
            <a:off x="-21580" y="-49739"/>
            <a:ext cx="9230733" cy="545723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3" indent="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2DCD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5" name="Google Shape;295;p3" descr="Une image contenant signe, alimentation&#10;&#10;Description générée automatiquement">
            <a:extLst>
              <a:ext uri="{FF2B5EF4-FFF2-40B4-BE49-F238E27FC236}">
                <a16:creationId xmlns:a16="http://schemas.microsoft.com/office/drawing/2014/main" id="{25FE7C93-FE06-87DA-726F-5863E94A80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90" y="45018"/>
            <a:ext cx="638769" cy="768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27;p3">
            <a:extLst>
              <a:ext uri="{FF2B5EF4-FFF2-40B4-BE49-F238E27FC236}">
                <a16:creationId xmlns:a16="http://schemas.microsoft.com/office/drawing/2014/main" id="{5347BCAF-8286-E5BD-F9D3-B63DF0612E24}"/>
              </a:ext>
            </a:extLst>
          </p:cNvPr>
          <p:cNvGrpSpPr/>
          <p:nvPr/>
        </p:nvGrpSpPr>
        <p:grpSpPr>
          <a:xfrm>
            <a:off x="6891130" y="4339454"/>
            <a:ext cx="1645837" cy="346024"/>
            <a:chOff x="6914925" y="4280418"/>
            <a:chExt cx="1645837" cy="346024"/>
          </a:xfrm>
        </p:grpSpPr>
        <p:sp>
          <p:nvSpPr>
            <p:cNvPr id="3" name="Google Shape;128;p3">
              <a:hlinkClick r:id="rId5"/>
              <a:extLst>
                <a:ext uri="{FF2B5EF4-FFF2-40B4-BE49-F238E27FC236}">
                  <a16:creationId xmlns:a16="http://schemas.microsoft.com/office/drawing/2014/main" id="{79B26AB9-6B45-49FE-80DD-058C6759B26C}"/>
                </a:ext>
              </a:extLst>
            </p:cNvPr>
            <p:cNvSpPr/>
            <p:nvPr/>
          </p:nvSpPr>
          <p:spPr>
            <a:xfrm>
              <a:off x="7176806" y="4320850"/>
              <a:ext cx="1383956" cy="288698"/>
            </a:xfrm>
            <a:prstGeom prst="roundRect">
              <a:avLst>
                <a:gd name="adj" fmla="val 16667"/>
              </a:avLst>
            </a:prstGeom>
            <a:solidFill>
              <a:srgbClr val="7AAA0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" name="Google Shape;129;p3">
              <a:hlinkClick r:id="rId5"/>
              <a:extLst>
                <a:ext uri="{FF2B5EF4-FFF2-40B4-BE49-F238E27FC236}">
                  <a16:creationId xmlns:a16="http://schemas.microsoft.com/office/drawing/2014/main" id="{2F28D933-D64B-E399-CFA9-A2167CD88B5A}"/>
                </a:ext>
              </a:extLst>
            </p:cNvPr>
            <p:cNvSpPr/>
            <p:nvPr/>
          </p:nvSpPr>
          <p:spPr>
            <a:xfrm>
              <a:off x="6914925" y="4280418"/>
              <a:ext cx="348029" cy="346024"/>
            </a:xfrm>
            <a:prstGeom prst="ellipse">
              <a:avLst/>
            </a:prstGeom>
            <a:solidFill>
              <a:srgbClr val="6EA12E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" name="Google Shape;130;p3">
              <a:hlinkClick r:id="rId5"/>
              <a:extLst>
                <a:ext uri="{FF2B5EF4-FFF2-40B4-BE49-F238E27FC236}">
                  <a16:creationId xmlns:a16="http://schemas.microsoft.com/office/drawing/2014/main" id="{F4A1F9C5-BEF1-ACCA-25E7-53F750FE1A65}"/>
                </a:ext>
              </a:extLst>
            </p:cNvPr>
            <p:cNvSpPr/>
            <p:nvPr/>
          </p:nvSpPr>
          <p:spPr>
            <a:xfrm rot="5400000">
              <a:off x="7024752" y="4376453"/>
              <a:ext cx="193686" cy="16697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131;p3">
              <a:hlinkClick r:id="rId6"/>
              <a:extLst>
                <a:ext uri="{FF2B5EF4-FFF2-40B4-BE49-F238E27FC236}">
                  <a16:creationId xmlns:a16="http://schemas.microsoft.com/office/drawing/2014/main" id="{F57D3644-72B0-4F93-984D-9F66799EE1F8}"/>
                </a:ext>
              </a:extLst>
            </p:cNvPr>
            <p:cNvSpPr txBox="1"/>
            <p:nvPr/>
          </p:nvSpPr>
          <p:spPr>
            <a:xfrm>
              <a:off x="7300536" y="4329316"/>
              <a:ext cx="1260226" cy="25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rial"/>
                <a:buNone/>
              </a:pPr>
              <a:r>
                <a:rPr lang="fr-FR" sz="1000" b="0" i="0" u="sng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Visionner la vidéo</a:t>
              </a:r>
              <a:endParaRPr sz="1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" name="Google Shape;200;p27">
            <a:extLst>
              <a:ext uri="{FF2B5EF4-FFF2-40B4-BE49-F238E27FC236}">
                <a16:creationId xmlns:a16="http://schemas.microsoft.com/office/drawing/2014/main" id="{B3C41D3B-CE45-7F41-624E-65A1D05D1E3E}"/>
              </a:ext>
            </a:extLst>
          </p:cNvPr>
          <p:cNvSpPr/>
          <p:nvPr/>
        </p:nvSpPr>
        <p:spPr>
          <a:xfrm>
            <a:off x="1016928" y="45018"/>
            <a:ext cx="322185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Comment ça 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Google Shape;200;p27">
            <a:extLst>
              <a:ext uri="{FF2B5EF4-FFF2-40B4-BE49-F238E27FC236}">
                <a16:creationId xmlns:a16="http://schemas.microsoft.com/office/drawing/2014/main" id="{DC641687-F0C9-42E7-8D4C-8BF94A723233}"/>
              </a:ext>
            </a:extLst>
          </p:cNvPr>
          <p:cNvSpPr/>
          <p:nvPr/>
        </p:nvSpPr>
        <p:spPr>
          <a:xfrm>
            <a:off x="5923066" y="3277887"/>
            <a:ext cx="3220934" cy="991907"/>
          </a:xfrm>
          <a:prstGeom prst="roundRect">
            <a:avLst/>
          </a:prstGeom>
          <a:solidFill>
            <a:srgbClr val="CF56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3 étapes qui se répètent tous les 2 ans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3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BC2A4838-1C6F-9EA5-4DE0-2DEC2220D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">
            <a:extLst>
              <a:ext uri="{FF2B5EF4-FFF2-40B4-BE49-F238E27FC236}">
                <a16:creationId xmlns:a16="http://schemas.microsoft.com/office/drawing/2014/main" id="{D622AC92-E91D-64FD-C1DC-7828632820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67" y="-48787"/>
            <a:ext cx="9230733" cy="51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">
            <a:extLst>
              <a:ext uri="{FF2B5EF4-FFF2-40B4-BE49-F238E27FC236}">
                <a16:creationId xmlns:a16="http://schemas.microsoft.com/office/drawing/2014/main" id="{192CBC4F-CF39-89A8-03A5-4146B5FAEED5}"/>
              </a:ext>
            </a:extLst>
          </p:cNvPr>
          <p:cNvSpPr/>
          <p:nvPr/>
        </p:nvSpPr>
        <p:spPr>
          <a:xfrm>
            <a:off x="-21580" y="-49739"/>
            <a:ext cx="9230733" cy="545723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3" indent="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2DCD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5" name="Google Shape;295;p3" descr="Une image contenant signe, alimentation&#10;&#10;Description générée automatiquement">
            <a:extLst>
              <a:ext uri="{FF2B5EF4-FFF2-40B4-BE49-F238E27FC236}">
                <a16:creationId xmlns:a16="http://schemas.microsoft.com/office/drawing/2014/main" id="{B686BDE0-4928-9F5D-56C5-C5381D8783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90" y="45018"/>
            <a:ext cx="638769" cy="768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27;p3">
            <a:extLst>
              <a:ext uri="{FF2B5EF4-FFF2-40B4-BE49-F238E27FC236}">
                <a16:creationId xmlns:a16="http://schemas.microsoft.com/office/drawing/2014/main" id="{4AC8024C-59AC-342C-F000-729ED05835BF}"/>
              </a:ext>
            </a:extLst>
          </p:cNvPr>
          <p:cNvGrpSpPr/>
          <p:nvPr/>
        </p:nvGrpSpPr>
        <p:grpSpPr>
          <a:xfrm>
            <a:off x="6891130" y="4339454"/>
            <a:ext cx="1645837" cy="346024"/>
            <a:chOff x="6914925" y="4280418"/>
            <a:chExt cx="1645837" cy="346024"/>
          </a:xfrm>
        </p:grpSpPr>
        <p:sp>
          <p:nvSpPr>
            <p:cNvPr id="3" name="Google Shape;128;p3">
              <a:hlinkClick r:id="rId5"/>
              <a:extLst>
                <a:ext uri="{FF2B5EF4-FFF2-40B4-BE49-F238E27FC236}">
                  <a16:creationId xmlns:a16="http://schemas.microsoft.com/office/drawing/2014/main" id="{D6FE08AA-E7AE-9461-4098-90248A744209}"/>
                </a:ext>
              </a:extLst>
            </p:cNvPr>
            <p:cNvSpPr/>
            <p:nvPr/>
          </p:nvSpPr>
          <p:spPr>
            <a:xfrm>
              <a:off x="7176806" y="4320850"/>
              <a:ext cx="1383956" cy="288698"/>
            </a:xfrm>
            <a:prstGeom prst="roundRect">
              <a:avLst>
                <a:gd name="adj" fmla="val 16667"/>
              </a:avLst>
            </a:prstGeom>
            <a:solidFill>
              <a:srgbClr val="7AAA0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" name="Google Shape;129;p3">
              <a:hlinkClick r:id="rId5"/>
              <a:extLst>
                <a:ext uri="{FF2B5EF4-FFF2-40B4-BE49-F238E27FC236}">
                  <a16:creationId xmlns:a16="http://schemas.microsoft.com/office/drawing/2014/main" id="{094E8358-9F43-30AD-D41E-822C8D4F55FA}"/>
                </a:ext>
              </a:extLst>
            </p:cNvPr>
            <p:cNvSpPr/>
            <p:nvPr/>
          </p:nvSpPr>
          <p:spPr>
            <a:xfrm>
              <a:off x="6914925" y="4280418"/>
              <a:ext cx="348029" cy="346024"/>
            </a:xfrm>
            <a:prstGeom prst="ellipse">
              <a:avLst/>
            </a:prstGeom>
            <a:solidFill>
              <a:srgbClr val="6EA12E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" name="Google Shape;130;p3">
              <a:hlinkClick r:id="rId5"/>
              <a:extLst>
                <a:ext uri="{FF2B5EF4-FFF2-40B4-BE49-F238E27FC236}">
                  <a16:creationId xmlns:a16="http://schemas.microsoft.com/office/drawing/2014/main" id="{A8D059D7-BA11-D71D-D5D5-ACFF5FF38BA2}"/>
                </a:ext>
              </a:extLst>
            </p:cNvPr>
            <p:cNvSpPr/>
            <p:nvPr/>
          </p:nvSpPr>
          <p:spPr>
            <a:xfrm rot="5400000">
              <a:off x="7024752" y="4376453"/>
              <a:ext cx="193686" cy="16697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131;p3">
              <a:hlinkClick r:id="rId6"/>
              <a:extLst>
                <a:ext uri="{FF2B5EF4-FFF2-40B4-BE49-F238E27FC236}">
                  <a16:creationId xmlns:a16="http://schemas.microsoft.com/office/drawing/2014/main" id="{B98A2032-1AF9-DDF1-D936-1D1B49C86C5F}"/>
                </a:ext>
              </a:extLst>
            </p:cNvPr>
            <p:cNvSpPr txBox="1"/>
            <p:nvPr/>
          </p:nvSpPr>
          <p:spPr>
            <a:xfrm>
              <a:off x="7300536" y="4329316"/>
              <a:ext cx="1260226" cy="25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rial"/>
                <a:buNone/>
              </a:pPr>
              <a:r>
                <a:rPr lang="fr-FR" sz="1000" b="0" i="0" u="sng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Visionner la vidéo</a:t>
              </a:r>
              <a:endParaRPr sz="1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" name="Google Shape;200;p27">
            <a:extLst>
              <a:ext uri="{FF2B5EF4-FFF2-40B4-BE49-F238E27FC236}">
                <a16:creationId xmlns:a16="http://schemas.microsoft.com/office/drawing/2014/main" id="{5AA714E3-50CF-9B36-8EB9-147F092BB272}"/>
              </a:ext>
            </a:extLst>
          </p:cNvPr>
          <p:cNvSpPr/>
          <p:nvPr/>
        </p:nvSpPr>
        <p:spPr>
          <a:xfrm>
            <a:off x="1016928" y="45018"/>
            <a:ext cx="322185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Comment ça 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D6E2F4A-0EB4-09B8-569D-652F4D56EA5A}"/>
              </a:ext>
            </a:extLst>
          </p:cNvPr>
          <p:cNvSpPr/>
          <p:nvPr/>
        </p:nvSpPr>
        <p:spPr>
          <a:xfrm>
            <a:off x="4437369" y="2541794"/>
            <a:ext cx="2442314" cy="1441342"/>
          </a:xfrm>
          <a:prstGeom prst="ellipse">
            <a:avLst/>
          </a:prstGeom>
          <a:noFill/>
          <a:ln w="57150">
            <a:solidFill>
              <a:srgbClr val="CF56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9" name="Google Shape;320;p36">
            <a:extLst>
              <a:ext uri="{FF2B5EF4-FFF2-40B4-BE49-F238E27FC236}">
                <a16:creationId xmlns:a16="http://schemas.microsoft.com/office/drawing/2014/main" id="{FA698A26-E8F4-CF97-C8F2-C547F46A8B65}"/>
              </a:ext>
            </a:extLst>
          </p:cNvPr>
          <p:cNvSpPr/>
          <p:nvPr/>
        </p:nvSpPr>
        <p:spPr>
          <a:xfrm>
            <a:off x="6879683" y="2708945"/>
            <a:ext cx="2074639" cy="1059447"/>
          </a:xfrm>
          <a:prstGeom prst="rect">
            <a:avLst/>
          </a:prstGeom>
          <a:solidFill>
            <a:srgbClr val="FFFFFF"/>
          </a:solidFill>
          <a:ln>
            <a:solidFill>
              <a:srgbClr val="CF5639"/>
            </a:solidFill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CF5639"/>
                </a:solidFill>
                <a:latin typeface="+mn-lt"/>
                <a:ea typeface="Avenir"/>
                <a:cs typeface="Avenir"/>
                <a:sym typeface="Avenir"/>
              </a:rPr>
              <a:t>Autodiagnostic en ligne pour évaluer ses pratiques</a:t>
            </a:r>
            <a:endParaRPr lang="fr-FR" sz="1600" b="1" i="0" u="none" strike="noStrike" cap="none" dirty="0">
              <a:solidFill>
                <a:srgbClr val="CF5639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98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D0AF9174-4943-46EE-8130-C3CDF70E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">
            <a:extLst>
              <a:ext uri="{FF2B5EF4-FFF2-40B4-BE49-F238E27FC236}">
                <a16:creationId xmlns:a16="http://schemas.microsoft.com/office/drawing/2014/main" id="{4C767C87-72F4-1D32-D02D-A1122787A4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67" y="-48787"/>
            <a:ext cx="9230733" cy="51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">
            <a:extLst>
              <a:ext uri="{FF2B5EF4-FFF2-40B4-BE49-F238E27FC236}">
                <a16:creationId xmlns:a16="http://schemas.microsoft.com/office/drawing/2014/main" id="{2414EE5B-097D-B62A-88E1-B82561766661}"/>
              </a:ext>
            </a:extLst>
          </p:cNvPr>
          <p:cNvSpPr/>
          <p:nvPr/>
        </p:nvSpPr>
        <p:spPr>
          <a:xfrm>
            <a:off x="-21580" y="-49739"/>
            <a:ext cx="9230733" cy="545723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3" indent="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2DCD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5" name="Google Shape;295;p3" descr="Une image contenant signe, alimentation&#10;&#10;Description générée automatiquement">
            <a:extLst>
              <a:ext uri="{FF2B5EF4-FFF2-40B4-BE49-F238E27FC236}">
                <a16:creationId xmlns:a16="http://schemas.microsoft.com/office/drawing/2014/main" id="{B82E2536-05B9-D7C0-268C-10BC662050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90" y="45018"/>
            <a:ext cx="638769" cy="768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27;p3">
            <a:extLst>
              <a:ext uri="{FF2B5EF4-FFF2-40B4-BE49-F238E27FC236}">
                <a16:creationId xmlns:a16="http://schemas.microsoft.com/office/drawing/2014/main" id="{64FD5F0C-BE02-9206-C3A6-1A57C6079230}"/>
              </a:ext>
            </a:extLst>
          </p:cNvPr>
          <p:cNvGrpSpPr/>
          <p:nvPr/>
        </p:nvGrpSpPr>
        <p:grpSpPr>
          <a:xfrm>
            <a:off x="6891130" y="4339454"/>
            <a:ext cx="1645837" cy="346024"/>
            <a:chOff x="6914925" y="4280418"/>
            <a:chExt cx="1645837" cy="346024"/>
          </a:xfrm>
        </p:grpSpPr>
        <p:sp>
          <p:nvSpPr>
            <p:cNvPr id="3" name="Google Shape;128;p3">
              <a:hlinkClick r:id="rId5"/>
              <a:extLst>
                <a:ext uri="{FF2B5EF4-FFF2-40B4-BE49-F238E27FC236}">
                  <a16:creationId xmlns:a16="http://schemas.microsoft.com/office/drawing/2014/main" id="{F1B79ECE-527B-6BCA-AA55-3AA4746DCE38}"/>
                </a:ext>
              </a:extLst>
            </p:cNvPr>
            <p:cNvSpPr/>
            <p:nvPr/>
          </p:nvSpPr>
          <p:spPr>
            <a:xfrm>
              <a:off x="7176806" y="4320850"/>
              <a:ext cx="1383956" cy="288698"/>
            </a:xfrm>
            <a:prstGeom prst="roundRect">
              <a:avLst>
                <a:gd name="adj" fmla="val 16667"/>
              </a:avLst>
            </a:prstGeom>
            <a:solidFill>
              <a:srgbClr val="7AAA0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" name="Google Shape;129;p3">
              <a:hlinkClick r:id="rId5"/>
              <a:extLst>
                <a:ext uri="{FF2B5EF4-FFF2-40B4-BE49-F238E27FC236}">
                  <a16:creationId xmlns:a16="http://schemas.microsoft.com/office/drawing/2014/main" id="{499E7365-2D21-575D-45AC-5DF14784C080}"/>
                </a:ext>
              </a:extLst>
            </p:cNvPr>
            <p:cNvSpPr/>
            <p:nvPr/>
          </p:nvSpPr>
          <p:spPr>
            <a:xfrm>
              <a:off x="6914925" y="4280418"/>
              <a:ext cx="348029" cy="346024"/>
            </a:xfrm>
            <a:prstGeom prst="ellipse">
              <a:avLst/>
            </a:prstGeom>
            <a:solidFill>
              <a:srgbClr val="6EA12E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" name="Google Shape;130;p3">
              <a:hlinkClick r:id="rId5"/>
              <a:extLst>
                <a:ext uri="{FF2B5EF4-FFF2-40B4-BE49-F238E27FC236}">
                  <a16:creationId xmlns:a16="http://schemas.microsoft.com/office/drawing/2014/main" id="{3EABAD12-0737-C2B1-FFE1-840360711284}"/>
                </a:ext>
              </a:extLst>
            </p:cNvPr>
            <p:cNvSpPr/>
            <p:nvPr/>
          </p:nvSpPr>
          <p:spPr>
            <a:xfrm rot="5400000">
              <a:off x="7024752" y="4376453"/>
              <a:ext cx="193686" cy="16697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131;p3">
              <a:hlinkClick r:id="rId6"/>
              <a:extLst>
                <a:ext uri="{FF2B5EF4-FFF2-40B4-BE49-F238E27FC236}">
                  <a16:creationId xmlns:a16="http://schemas.microsoft.com/office/drawing/2014/main" id="{9C925B3F-651B-BD88-DEC3-485BAA5E509D}"/>
                </a:ext>
              </a:extLst>
            </p:cNvPr>
            <p:cNvSpPr txBox="1"/>
            <p:nvPr/>
          </p:nvSpPr>
          <p:spPr>
            <a:xfrm>
              <a:off x="7300536" y="4329316"/>
              <a:ext cx="1260226" cy="25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rial"/>
                <a:buNone/>
              </a:pPr>
              <a:r>
                <a:rPr lang="fr-FR" sz="1000" b="0" i="0" u="sng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Visionner la vidéo</a:t>
              </a:r>
              <a:endParaRPr sz="1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" name="Google Shape;200;p27">
            <a:extLst>
              <a:ext uri="{FF2B5EF4-FFF2-40B4-BE49-F238E27FC236}">
                <a16:creationId xmlns:a16="http://schemas.microsoft.com/office/drawing/2014/main" id="{6377902F-EA5F-7CB2-352D-E01885AA878F}"/>
              </a:ext>
            </a:extLst>
          </p:cNvPr>
          <p:cNvSpPr/>
          <p:nvPr/>
        </p:nvSpPr>
        <p:spPr>
          <a:xfrm>
            <a:off x="1016928" y="45018"/>
            <a:ext cx="322185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Comment ça 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6DD1A0-6441-1CC4-0328-CA972E8089BE}"/>
              </a:ext>
            </a:extLst>
          </p:cNvPr>
          <p:cNvSpPr/>
          <p:nvPr/>
        </p:nvSpPr>
        <p:spPr>
          <a:xfrm>
            <a:off x="2169762" y="1332853"/>
            <a:ext cx="2502977" cy="1697065"/>
          </a:xfrm>
          <a:prstGeom prst="ellipse">
            <a:avLst/>
          </a:prstGeom>
          <a:noFill/>
          <a:ln w="57150">
            <a:solidFill>
              <a:srgbClr val="CF56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20;p36">
            <a:extLst>
              <a:ext uri="{FF2B5EF4-FFF2-40B4-BE49-F238E27FC236}">
                <a16:creationId xmlns:a16="http://schemas.microsoft.com/office/drawing/2014/main" id="{48FDDF94-B483-E63E-F256-9EDB35812E7E}"/>
              </a:ext>
            </a:extLst>
          </p:cNvPr>
          <p:cNvSpPr/>
          <p:nvPr/>
        </p:nvSpPr>
        <p:spPr>
          <a:xfrm>
            <a:off x="4678805" y="1596324"/>
            <a:ext cx="3012970" cy="1059447"/>
          </a:xfrm>
          <a:prstGeom prst="rect">
            <a:avLst/>
          </a:prstGeom>
          <a:solidFill>
            <a:srgbClr val="FFFFFF"/>
          </a:solidFill>
          <a:ln>
            <a:solidFill>
              <a:srgbClr val="CF5639"/>
            </a:solidFill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CF5639"/>
                </a:solidFill>
                <a:latin typeface="+mn-lt"/>
                <a:sym typeface="Avenir"/>
              </a:rPr>
              <a:t>Définition d’engagements réalistes et adaptés à l’établissement</a:t>
            </a:r>
            <a:endParaRPr lang="fr-FR" sz="1600" b="1" i="0" u="none" strike="noStrike" cap="none" dirty="0">
              <a:solidFill>
                <a:srgbClr val="CF5639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79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F2F41017-AB97-8D88-77A7-D61903851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">
            <a:extLst>
              <a:ext uri="{FF2B5EF4-FFF2-40B4-BE49-F238E27FC236}">
                <a16:creationId xmlns:a16="http://schemas.microsoft.com/office/drawing/2014/main" id="{5369E08C-4931-9BCE-EB89-01C93DA202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67" y="-48787"/>
            <a:ext cx="9230733" cy="51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">
            <a:extLst>
              <a:ext uri="{FF2B5EF4-FFF2-40B4-BE49-F238E27FC236}">
                <a16:creationId xmlns:a16="http://schemas.microsoft.com/office/drawing/2014/main" id="{A1406F64-CE49-798A-9524-5DB78561A71C}"/>
              </a:ext>
            </a:extLst>
          </p:cNvPr>
          <p:cNvSpPr/>
          <p:nvPr/>
        </p:nvSpPr>
        <p:spPr>
          <a:xfrm>
            <a:off x="-21580" y="-49739"/>
            <a:ext cx="9230733" cy="545723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3" indent="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2DCD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5" name="Google Shape;295;p3" descr="Une image contenant signe, alimentation&#10;&#10;Description générée automatiquement">
            <a:extLst>
              <a:ext uri="{FF2B5EF4-FFF2-40B4-BE49-F238E27FC236}">
                <a16:creationId xmlns:a16="http://schemas.microsoft.com/office/drawing/2014/main" id="{51AD9139-FF81-5A21-0D87-1295217A2E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90" y="45018"/>
            <a:ext cx="638769" cy="768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27;p3">
            <a:extLst>
              <a:ext uri="{FF2B5EF4-FFF2-40B4-BE49-F238E27FC236}">
                <a16:creationId xmlns:a16="http://schemas.microsoft.com/office/drawing/2014/main" id="{6685742A-CACC-1308-014A-65DD65040888}"/>
              </a:ext>
            </a:extLst>
          </p:cNvPr>
          <p:cNvGrpSpPr/>
          <p:nvPr/>
        </p:nvGrpSpPr>
        <p:grpSpPr>
          <a:xfrm>
            <a:off x="6891130" y="4339454"/>
            <a:ext cx="1645837" cy="346024"/>
            <a:chOff x="6914925" y="4280418"/>
            <a:chExt cx="1645837" cy="346024"/>
          </a:xfrm>
        </p:grpSpPr>
        <p:sp>
          <p:nvSpPr>
            <p:cNvPr id="3" name="Google Shape;128;p3">
              <a:hlinkClick r:id="rId5"/>
              <a:extLst>
                <a:ext uri="{FF2B5EF4-FFF2-40B4-BE49-F238E27FC236}">
                  <a16:creationId xmlns:a16="http://schemas.microsoft.com/office/drawing/2014/main" id="{48489A5E-B860-EC2B-E316-66EFFC1FBF6F}"/>
                </a:ext>
              </a:extLst>
            </p:cNvPr>
            <p:cNvSpPr/>
            <p:nvPr/>
          </p:nvSpPr>
          <p:spPr>
            <a:xfrm>
              <a:off x="7176806" y="4320850"/>
              <a:ext cx="1383956" cy="288698"/>
            </a:xfrm>
            <a:prstGeom prst="roundRect">
              <a:avLst>
                <a:gd name="adj" fmla="val 16667"/>
              </a:avLst>
            </a:prstGeom>
            <a:solidFill>
              <a:srgbClr val="7AAA0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" name="Google Shape;129;p3">
              <a:hlinkClick r:id="rId5"/>
              <a:extLst>
                <a:ext uri="{FF2B5EF4-FFF2-40B4-BE49-F238E27FC236}">
                  <a16:creationId xmlns:a16="http://schemas.microsoft.com/office/drawing/2014/main" id="{7C9DC9F8-9D14-057D-B40D-6167AC7DC025}"/>
                </a:ext>
              </a:extLst>
            </p:cNvPr>
            <p:cNvSpPr/>
            <p:nvPr/>
          </p:nvSpPr>
          <p:spPr>
            <a:xfrm>
              <a:off x="6914925" y="4280418"/>
              <a:ext cx="348029" cy="346024"/>
            </a:xfrm>
            <a:prstGeom prst="ellipse">
              <a:avLst/>
            </a:prstGeom>
            <a:solidFill>
              <a:srgbClr val="6EA12E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" name="Google Shape;130;p3">
              <a:hlinkClick r:id="rId5"/>
              <a:extLst>
                <a:ext uri="{FF2B5EF4-FFF2-40B4-BE49-F238E27FC236}">
                  <a16:creationId xmlns:a16="http://schemas.microsoft.com/office/drawing/2014/main" id="{B6F63A83-DD5C-7D1A-FFC2-4B398AF7EACF}"/>
                </a:ext>
              </a:extLst>
            </p:cNvPr>
            <p:cNvSpPr/>
            <p:nvPr/>
          </p:nvSpPr>
          <p:spPr>
            <a:xfrm rot="5400000">
              <a:off x="7024752" y="4376453"/>
              <a:ext cx="193686" cy="16697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131;p3">
              <a:hlinkClick r:id="rId6"/>
              <a:extLst>
                <a:ext uri="{FF2B5EF4-FFF2-40B4-BE49-F238E27FC236}">
                  <a16:creationId xmlns:a16="http://schemas.microsoft.com/office/drawing/2014/main" id="{EA200FDF-CBA9-85E0-25E3-E0E9F58772B3}"/>
                </a:ext>
              </a:extLst>
            </p:cNvPr>
            <p:cNvSpPr txBox="1"/>
            <p:nvPr/>
          </p:nvSpPr>
          <p:spPr>
            <a:xfrm>
              <a:off x="7300536" y="4329316"/>
              <a:ext cx="1260226" cy="25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rial"/>
                <a:buNone/>
              </a:pPr>
              <a:r>
                <a:rPr lang="fr-FR" sz="1000" b="0" i="0" u="sng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Visionner la vidéo</a:t>
              </a:r>
              <a:endParaRPr sz="1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" name="Google Shape;200;p27">
            <a:extLst>
              <a:ext uri="{FF2B5EF4-FFF2-40B4-BE49-F238E27FC236}">
                <a16:creationId xmlns:a16="http://schemas.microsoft.com/office/drawing/2014/main" id="{9EEB6380-6A02-3FD2-C11B-1DE2D180456D}"/>
              </a:ext>
            </a:extLst>
          </p:cNvPr>
          <p:cNvSpPr/>
          <p:nvPr/>
        </p:nvSpPr>
        <p:spPr>
          <a:xfrm>
            <a:off x="1016928" y="45018"/>
            <a:ext cx="322185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Comment ça 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79235FC-F4F5-B99C-9081-45A169396B1F}"/>
              </a:ext>
            </a:extLst>
          </p:cNvPr>
          <p:cNvSpPr/>
          <p:nvPr/>
        </p:nvSpPr>
        <p:spPr>
          <a:xfrm>
            <a:off x="116236" y="813647"/>
            <a:ext cx="2502977" cy="1697065"/>
          </a:xfrm>
          <a:prstGeom prst="ellipse">
            <a:avLst/>
          </a:prstGeom>
          <a:noFill/>
          <a:ln w="57150">
            <a:solidFill>
              <a:srgbClr val="CF56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20;p36">
            <a:extLst>
              <a:ext uri="{FF2B5EF4-FFF2-40B4-BE49-F238E27FC236}">
                <a16:creationId xmlns:a16="http://schemas.microsoft.com/office/drawing/2014/main" id="{76F7234A-EFC0-7C56-DA36-B0E555E363C8}"/>
              </a:ext>
            </a:extLst>
          </p:cNvPr>
          <p:cNvSpPr/>
          <p:nvPr/>
        </p:nvSpPr>
        <p:spPr>
          <a:xfrm>
            <a:off x="2625279" y="1077118"/>
            <a:ext cx="4147480" cy="1059447"/>
          </a:xfrm>
          <a:prstGeom prst="rect">
            <a:avLst/>
          </a:prstGeom>
          <a:solidFill>
            <a:srgbClr val="FFFFFF"/>
          </a:solidFill>
          <a:ln>
            <a:solidFill>
              <a:srgbClr val="CF5639"/>
            </a:solidFill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CF5639"/>
                </a:solidFill>
                <a:latin typeface="+mn-lt"/>
                <a:sym typeface="Avenir"/>
              </a:rPr>
              <a:t>Organisation d’une séance publique : vos parties prenantes valident votre entrée dans la démarche</a:t>
            </a:r>
            <a:endParaRPr lang="fr-FR" sz="1600" b="1" i="0" u="none" strike="noStrike" cap="none" dirty="0">
              <a:solidFill>
                <a:srgbClr val="CF5639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12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82C44A76-8C13-155D-B338-F9E58A47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">
            <a:extLst>
              <a:ext uri="{FF2B5EF4-FFF2-40B4-BE49-F238E27FC236}">
                <a16:creationId xmlns:a16="http://schemas.microsoft.com/office/drawing/2014/main" id="{A9495A21-0B0A-873B-F528-472099362E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67" y="-48787"/>
            <a:ext cx="9230733" cy="51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">
            <a:extLst>
              <a:ext uri="{FF2B5EF4-FFF2-40B4-BE49-F238E27FC236}">
                <a16:creationId xmlns:a16="http://schemas.microsoft.com/office/drawing/2014/main" id="{532B80EA-3179-2A64-6FE8-F7367225C6CB}"/>
              </a:ext>
            </a:extLst>
          </p:cNvPr>
          <p:cNvSpPr/>
          <p:nvPr/>
        </p:nvSpPr>
        <p:spPr>
          <a:xfrm>
            <a:off x="-21580" y="-49739"/>
            <a:ext cx="9230733" cy="545723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3" indent="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E2DCD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5" name="Google Shape;295;p3" descr="Une image contenant signe, alimentation&#10;&#10;Description générée automatiquement">
            <a:extLst>
              <a:ext uri="{FF2B5EF4-FFF2-40B4-BE49-F238E27FC236}">
                <a16:creationId xmlns:a16="http://schemas.microsoft.com/office/drawing/2014/main" id="{9AFBD7A1-C4A3-169C-9374-DF650FB2FC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90" y="45018"/>
            <a:ext cx="638769" cy="768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27;p3">
            <a:extLst>
              <a:ext uri="{FF2B5EF4-FFF2-40B4-BE49-F238E27FC236}">
                <a16:creationId xmlns:a16="http://schemas.microsoft.com/office/drawing/2014/main" id="{D607BBF0-EECE-3283-B53A-F8D47663F6F5}"/>
              </a:ext>
            </a:extLst>
          </p:cNvPr>
          <p:cNvGrpSpPr/>
          <p:nvPr/>
        </p:nvGrpSpPr>
        <p:grpSpPr>
          <a:xfrm>
            <a:off x="6891130" y="4339454"/>
            <a:ext cx="1645837" cy="346024"/>
            <a:chOff x="6914925" y="4280418"/>
            <a:chExt cx="1645837" cy="346024"/>
          </a:xfrm>
        </p:grpSpPr>
        <p:sp>
          <p:nvSpPr>
            <p:cNvPr id="3" name="Google Shape;128;p3">
              <a:hlinkClick r:id="rId5"/>
              <a:extLst>
                <a:ext uri="{FF2B5EF4-FFF2-40B4-BE49-F238E27FC236}">
                  <a16:creationId xmlns:a16="http://schemas.microsoft.com/office/drawing/2014/main" id="{F5A88DFC-AEF1-7525-51FA-B26E9A2F41CD}"/>
                </a:ext>
              </a:extLst>
            </p:cNvPr>
            <p:cNvSpPr/>
            <p:nvPr/>
          </p:nvSpPr>
          <p:spPr>
            <a:xfrm>
              <a:off x="7176806" y="4320850"/>
              <a:ext cx="1383956" cy="288698"/>
            </a:xfrm>
            <a:prstGeom prst="roundRect">
              <a:avLst>
                <a:gd name="adj" fmla="val 16667"/>
              </a:avLst>
            </a:prstGeom>
            <a:solidFill>
              <a:srgbClr val="7AAA0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" name="Google Shape;129;p3">
              <a:hlinkClick r:id="rId5"/>
              <a:extLst>
                <a:ext uri="{FF2B5EF4-FFF2-40B4-BE49-F238E27FC236}">
                  <a16:creationId xmlns:a16="http://schemas.microsoft.com/office/drawing/2014/main" id="{D73FB597-527E-0B25-8EEB-C45496227B57}"/>
                </a:ext>
              </a:extLst>
            </p:cNvPr>
            <p:cNvSpPr/>
            <p:nvPr/>
          </p:nvSpPr>
          <p:spPr>
            <a:xfrm>
              <a:off x="6914925" y="4280418"/>
              <a:ext cx="348029" cy="346024"/>
            </a:xfrm>
            <a:prstGeom prst="ellipse">
              <a:avLst/>
            </a:prstGeom>
            <a:solidFill>
              <a:srgbClr val="6EA12E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" name="Google Shape;130;p3">
              <a:hlinkClick r:id="rId5"/>
              <a:extLst>
                <a:ext uri="{FF2B5EF4-FFF2-40B4-BE49-F238E27FC236}">
                  <a16:creationId xmlns:a16="http://schemas.microsoft.com/office/drawing/2014/main" id="{F84EFF1B-49E7-D971-902C-EA1A8D26E019}"/>
                </a:ext>
              </a:extLst>
            </p:cNvPr>
            <p:cNvSpPr/>
            <p:nvPr/>
          </p:nvSpPr>
          <p:spPr>
            <a:xfrm rot="5400000">
              <a:off x="7024752" y="4376453"/>
              <a:ext cx="193686" cy="16697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" name="Google Shape;131;p3">
              <a:hlinkClick r:id="rId6"/>
              <a:extLst>
                <a:ext uri="{FF2B5EF4-FFF2-40B4-BE49-F238E27FC236}">
                  <a16:creationId xmlns:a16="http://schemas.microsoft.com/office/drawing/2014/main" id="{123B98A1-DC85-65B1-EA1E-AE909BC036FC}"/>
                </a:ext>
              </a:extLst>
            </p:cNvPr>
            <p:cNvSpPr txBox="1"/>
            <p:nvPr/>
          </p:nvSpPr>
          <p:spPr>
            <a:xfrm>
              <a:off x="7300536" y="4329316"/>
              <a:ext cx="1260226" cy="25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rial"/>
                <a:buNone/>
              </a:pPr>
              <a:r>
                <a:rPr lang="fr-FR" sz="1000" b="0" i="0" u="sng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Visionner la vidéo</a:t>
              </a:r>
              <a:endParaRPr sz="1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" name="Google Shape;200;p27">
            <a:extLst>
              <a:ext uri="{FF2B5EF4-FFF2-40B4-BE49-F238E27FC236}">
                <a16:creationId xmlns:a16="http://schemas.microsoft.com/office/drawing/2014/main" id="{F5E49922-36A8-ECE4-36E7-069144D4C96D}"/>
              </a:ext>
            </a:extLst>
          </p:cNvPr>
          <p:cNvSpPr/>
          <p:nvPr/>
        </p:nvSpPr>
        <p:spPr>
          <a:xfrm>
            <a:off x="1016928" y="45018"/>
            <a:ext cx="322185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Comment ça 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73C740F-ADCF-23D2-9F97-EC060250D095}"/>
              </a:ext>
            </a:extLst>
          </p:cNvPr>
          <p:cNvSpPr/>
          <p:nvPr/>
        </p:nvSpPr>
        <p:spPr>
          <a:xfrm>
            <a:off x="5215181" y="178231"/>
            <a:ext cx="2731314" cy="2332481"/>
          </a:xfrm>
          <a:prstGeom prst="ellipse">
            <a:avLst/>
          </a:prstGeom>
          <a:noFill/>
          <a:ln w="57150">
            <a:solidFill>
              <a:srgbClr val="CF56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20;p36">
            <a:extLst>
              <a:ext uri="{FF2B5EF4-FFF2-40B4-BE49-F238E27FC236}">
                <a16:creationId xmlns:a16="http://schemas.microsoft.com/office/drawing/2014/main" id="{B32E2D99-A156-E583-66B6-AF82960AE9CA}"/>
              </a:ext>
            </a:extLst>
          </p:cNvPr>
          <p:cNvSpPr/>
          <p:nvPr/>
        </p:nvSpPr>
        <p:spPr>
          <a:xfrm>
            <a:off x="4947648" y="2519178"/>
            <a:ext cx="3589319" cy="1059447"/>
          </a:xfrm>
          <a:prstGeom prst="rect">
            <a:avLst/>
          </a:prstGeom>
          <a:solidFill>
            <a:srgbClr val="FFFFFF"/>
          </a:solidFill>
          <a:ln>
            <a:solidFill>
              <a:srgbClr val="CF5639"/>
            </a:solidFill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CF5639"/>
                </a:solidFill>
                <a:latin typeface="+mn-lt"/>
                <a:sym typeface="Avenir"/>
              </a:rPr>
              <a:t>Un renouvellement de la garantie tous les 2 ans, en suivant les mêmes étapes.</a:t>
            </a:r>
            <a:endParaRPr lang="fr-FR" sz="1600" b="1" i="0" u="none" strike="noStrike" cap="none" dirty="0">
              <a:solidFill>
                <a:srgbClr val="CF5639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68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1DABA115-9056-EFF0-E420-D8E43BBDE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>
            <a:extLst>
              <a:ext uri="{FF2B5EF4-FFF2-40B4-BE49-F238E27FC236}">
                <a16:creationId xmlns:a16="http://schemas.microsoft.com/office/drawing/2014/main" id="{F4B173EB-F17A-5F41-CD81-835E2BE68EBF}"/>
              </a:ext>
            </a:extLst>
          </p:cNvPr>
          <p:cNvSpPr/>
          <p:nvPr/>
        </p:nvSpPr>
        <p:spPr>
          <a:xfrm>
            <a:off x="0" y="0"/>
            <a:ext cx="4604760" cy="5143320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>
            <a:extLst>
              <a:ext uri="{FF2B5EF4-FFF2-40B4-BE49-F238E27FC236}">
                <a16:creationId xmlns:a16="http://schemas.microsoft.com/office/drawing/2014/main" id="{F91CF822-980B-BBE8-6691-281F4D1E6D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00" y="667440"/>
            <a:ext cx="3057120" cy="367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A251D08C-9082-0A85-7B0F-9003AFCA698F}"/>
              </a:ext>
            </a:extLst>
          </p:cNvPr>
          <p:cNvSpPr/>
          <p:nvPr/>
        </p:nvSpPr>
        <p:spPr>
          <a:xfrm>
            <a:off x="4604760" y="1968120"/>
            <a:ext cx="4539240" cy="107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D4D3E"/>
                </a:solidFill>
                <a:latin typeface="+mj-lt"/>
                <a:sym typeface="Avenir"/>
              </a:rPr>
              <a:t>Pourquoi rejoindre la démarche ?</a:t>
            </a:r>
            <a:endParaRPr sz="40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51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633CA276-780F-AB93-C11E-EB3E952D1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>
            <a:extLst>
              <a:ext uri="{FF2B5EF4-FFF2-40B4-BE49-F238E27FC236}">
                <a16:creationId xmlns:a16="http://schemas.microsoft.com/office/drawing/2014/main" id="{3933DD5B-AEC0-C72C-300D-DDED3AAC6CBB}"/>
              </a:ext>
            </a:extLst>
          </p:cNvPr>
          <p:cNvSpPr>
            <a:spLocks/>
          </p:cNvSpPr>
          <p:nvPr/>
        </p:nvSpPr>
        <p:spPr>
          <a:xfrm>
            <a:off x="0" y="0"/>
            <a:ext cx="4604760" cy="382651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71ED081A-B04C-650B-E10B-9D42B1D80B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8C97E700-8D74-D974-EB3D-18B6D8AE7F25}"/>
              </a:ext>
            </a:extLst>
          </p:cNvPr>
          <p:cNvSpPr/>
          <p:nvPr/>
        </p:nvSpPr>
        <p:spPr>
          <a:xfrm>
            <a:off x="4708800" y="111296"/>
            <a:ext cx="4325595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Pourquoi rejoindre la démarche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768523B5-1655-FBF0-20CA-ABFD603D8838}"/>
              </a:ext>
            </a:extLst>
          </p:cNvPr>
          <p:cNvSpPr/>
          <p:nvPr/>
        </p:nvSpPr>
        <p:spPr>
          <a:xfrm>
            <a:off x="0" y="987126"/>
            <a:ext cx="4565880" cy="142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Démarche qualité gratuite et participative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DB3561C3-593A-EF7F-DE69-1709A0224CE1}"/>
              </a:ext>
            </a:extLst>
          </p:cNvPr>
          <p:cNvSpPr/>
          <p:nvPr/>
        </p:nvSpPr>
        <p:spPr>
          <a:xfrm>
            <a:off x="4624200" y="982596"/>
            <a:ext cx="4519800" cy="142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Garantie locale adaptée </a:t>
            </a: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à vos contraintes, spécificités.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Valoriser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 vos équipes et vos pratiques existantes.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Favorise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r une </a:t>
            </a: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dynamique collective 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: intra-site (groupe projet) et inter-sites (réseau d’établissements engagés).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Outil concret pour aider 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à </a:t>
            </a: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planifier l’atteinte des objectifs EGAlim.</a:t>
            </a:r>
          </a:p>
        </p:txBody>
      </p:sp>
    </p:spTree>
    <p:extLst>
      <p:ext uri="{BB962C8B-B14F-4D97-AF65-F5344CB8AC3E}">
        <p14:creationId xmlns:p14="http://schemas.microsoft.com/office/powerpoint/2010/main" val="187336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0"/>
            <a:ext cx="4604760" cy="5143320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00" y="667440"/>
            <a:ext cx="3057120" cy="367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4604760" y="1968120"/>
            <a:ext cx="4539240" cy="107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Qu’est-ce que</a:t>
            </a:r>
            <a:br>
              <a:rPr lang="fr-FR" sz="24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</a:br>
            <a:r>
              <a:rPr lang="fr-FR" sz="24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Mon Restau Responsable®</a:t>
            </a:r>
            <a:r>
              <a:rPr lang="fr-FR" sz="20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 </a:t>
            </a:r>
            <a:r>
              <a:rPr lang="fr-FR" sz="24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?</a:t>
            </a:r>
            <a:endParaRPr sz="4000" b="0" i="0" u="none" strike="noStrike" cap="none" dirty="0">
              <a:latin typeface="+mj-lt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D8163356-5A24-91A3-B852-3BDB1473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>
            <a:extLst>
              <a:ext uri="{FF2B5EF4-FFF2-40B4-BE49-F238E27FC236}">
                <a16:creationId xmlns:a16="http://schemas.microsoft.com/office/drawing/2014/main" id="{ED46AA37-1C83-A215-7C39-6D6D7E018116}"/>
              </a:ext>
            </a:extLst>
          </p:cNvPr>
          <p:cNvSpPr>
            <a:spLocks/>
          </p:cNvSpPr>
          <p:nvPr/>
        </p:nvSpPr>
        <p:spPr>
          <a:xfrm>
            <a:off x="0" y="0"/>
            <a:ext cx="4604760" cy="382651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C4B00F97-B56C-0881-5244-A0BD29506F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61FDE905-6033-E759-60B1-F7371531A672}"/>
              </a:ext>
            </a:extLst>
          </p:cNvPr>
          <p:cNvSpPr/>
          <p:nvPr/>
        </p:nvSpPr>
        <p:spPr>
          <a:xfrm>
            <a:off x="4708800" y="111296"/>
            <a:ext cx="4325595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Pourquoi rejoindre la démarche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501BCABC-CC3D-3881-CB52-0A6BA722B185}"/>
              </a:ext>
            </a:extLst>
          </p:cNvPr>
          <p:cNvSpPr/>
          <p:nvPr/>
        </p:nvSpPr>
        <p:spPr>
          <a:xfrm>
            <a:off x="0" y="987126"/>
            <a:ext cx="4565880" cy="142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Démarche qualité gratuite et participative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6" name="Google Shape;107;p16">
            <a:extLst>
              <a:ext uri="{FF2B5EF4-FFF2-40B4-BE49-F238E27FC236}">
                <a16:creationId xmlns:a16="http://schemas.microsoft.com/office/drawing/2014/main" id="{4B18663C-7FBC-2E6E-97E8-3F46F19376B3}"/>
              </a:ext>
            </a:extLst>
          </p:cNvPr>
          <p:cNvSpPr/>
          <p:nvPr/>
        </p:nvSpPr>
        <p:spPr>
          <a:xfrm>
            <a:off x="0" y="2642400"/>
            <a:ext cx="4604760" cy="118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Antilles-Guyane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38FA4A52-CDA2-608E-1081-6777D8282F6F}"/>
              </a:ext>
            </a:extLst>
          </p:cNvPr>
          <p:cNvSpPr/>
          <p:nvPr/>
        </p:nvSpPr>
        <p:spPr>
          <a:xfrm>
            <a:off x="4624200" y="982596"/>
            <a:ext cx="4519800" cy="142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Garantie locale adaptée </a:t>
            </a: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à vos contraintes, spécificités.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Valoriser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 vos équipes et vos pratiques existantes.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Favorise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r une </a:t>
            </a: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dynamique collective 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: intra-site (groupe projet) et inter-sites (réseau d’établissements engagés).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Outil concret pour aider 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à </a:t>
            </a: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planifier l’atteinte des objectifs EGAlim.</a:t>
            </a:r>
          </a:p>
        </p:txBody>
      </p:sp>
      <p:sp>
        <p:nvSpPr>
          <p:cNvPr id="10" name="Google Shape;107;p16">
            <a:extLst>
              <a:ext uri="{FF2B5EF4-FFF2-40B4-BE49-F238E27FC236}">
                <a16:creationId xmlns:a16="http://schemas.microsoft.com/office/drawing/2014/main" id="{8667E8A1-B5C6-829F-3A0E-73277475AA68}"/>
              </a:ext>
            </a:extLst>
          </p:cNvPr>
          <p:cNvSpPr/>
          <p:nvPr/>
        </p:nvSpPr>
        <p:spPr>
          <a:xfrm>
            <a:off x="4624200" y="2571750"/>
            <a:ext cx="4528200" cy="125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Un dispositif d’accompagnement gratuit complémentaire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, proposé par Restau’Co, est en cours.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Un webinaire de présentation a eu lieu en juin 2025, et est accessible </a:t>
            </a: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  <a:hlinkClick r:id="rId4"/>
              </a:rPr>
              <a:t>en replay ici.</a:t>
            </a:r>
            <a:endParaRPr lang="fr-FR" sz="1200" i="0" u="none" strike="noStrike" cap="none" dirty="0">
              <a:solidFill>
                <a:srgbClr val="5D4D3E"/>
              </a:solidFill>
              <a:latin typeface="Montserrat" panose="00000500000000000000" pitchFamily="2" charset="0"/>
              <a:sym typeface="Avenir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Une référente : Virginie BERNARDIE, pour répondre à vos questions.</a:t>
            </a:r>
            <a:endParaRPr sz="1200" i="0" u="none" strike="noStrike" cap="none" dirty="0">
              <a:latin typeface="Montserrat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19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7A561DBF-46B3-60BE-21FF-FD44601C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>
            <a:extLst>
              <a:ext uri="{FF2B5EF4-FFF2-40B4-BE49-F238E27FC236}">
                <a16:creationId xmlns:a16="http://schemas.microsoft.com/office/drawing/2014/main" id="{B27C9C8C-714D-6AF7-760E-D70387218BCB}"/>
              </a:ext>
            </a:extLst>
          </p:cNvPr>
          <p:cNvSpPr>
            <a:spLocks/>
          </p:cNvSpPr>
          <p:nvPr/>
        </p:nvSpPr>
        <p:spPr>
          <a:xfrm>
            <a:off x="0" y="0"/>
            <a:ext cx="4604760" cy="382651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64A178C9-FDC9-1742-E56F-A885B8AE07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98DFD4D8-1BA4-94AC-ECA6-D8EDB0A6D808}"/>
              </a:ext>
            </a:extLst>
          </p:cNvPr>
          <p:cNvSpPr/>
          <p:nvPr/>
        </p:nvSpPr>
        <p:spPr>
          <a:xfrm>
            <a:off x="4708800" y="111296"/>
            <a:ext cx="4325595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Pourquoi rejoindre la démarche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80FB7B5A-A78F-0E4E-B732-FBBB151641F7}"/>
              </a:ext>
            </a:extLst>
          </p:cNvPr>
          <p:cNvSpPr/>
          <p:nvPr/>
        </p:nvSpPr>
        <p:spPr>
          <a:xfrm>
            <a:off x="0" y="987126"/>
            <a:ext cx="4565880" cy="142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Démarche qualité gratuite et participative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6" name="Google Shape;107;p16">
            <a:extLst>
              <a:ext uri="{FF2B5EF4-FFF2-40B4-BE49-F238E27FC236}">
                <a16:creationId xmlns:a16="http://schemas.microsoft.com/office/drawing/2014/main" id="{A0C77790-AF1A-F644-C02E-30C11F85EE1A}"/>
              </a:ext>
            </a:extLst>
          </p:cNvPr>
          <p:cNvSpPr/>
          <p:nvPr/>
        </p:nvSpPr>
        <p:spPr>
          <a:xfrm>
            <a:off x="0" y="2642400"/>
            <a:ext cx="4604760" cy="118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Antilles-Guyane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4B01E127-9CD3-7CC9-6C07-5252C6BDE721}"/>
              </a:ext>
            </a:extLst>
          </p:cNvPr>
          <p:cNvSpPr/>
          <p:nvPr/>
        </p:nvSpPr>
        <p:spPr>
          <a:xfrm>
            <a:off x="4624200" y="982596"/>
            <a:ext cx="4519800" cy="142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Garantie locale adaptée </a:t>
            </a: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à vos contraintes, spécificités.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Valoriser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 vos équipes et vos pratiques existantes.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Favorise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r une </a:t>
            </a: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dynamique collective 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: intra-site (groupe projet) et inter-sites (réseau d’établissements engagés).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Outil concret pour aider 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à </a:t>
            </a: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planifier l’atteinte des objectifs EGAlim.</a:t>
            </a:r>
          </a:p>
        </p:txBody>
      </p:sp>
      <p:sp>
        <p:nvSpPr>
          <p:cNvPr id="10" name="Google Shape;107;p16">
            <a:extLst>
              <a:ext uri="{FF2B5EF4-FFF2-40B4-BE49-F238E27FC236}">
                <a16:creationId xmlns:a16="http://schemas.microsoft.com/office/drawing/2014/main" id="{29356CCC-4634-C79C-74BA-AAC04619CD98}"/>
              </a:ext>
            </a:extLst>
          </p:cNvPr>
          <p:cNvSpPr/>
          <p:nvPr/>
        </p:nvSpPr>
        <p:spPr>
          <a:xfrm>
            <a:off x="4624200" y="2571750"/>
            <a:ext cx="4528200" cy="125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Un dispositif d’accompagnement gratuit complémentaire</a:t>
            </a: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, proposé par Restau’Co, est en cours.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Un webinaire de présentation a eu lieu en juin 2025, et est accessible </a:t>
            </a:r>
            <a:r>
              <a:rPr lang="fr-FR" sz="1200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  <a:hlinkClick r:id="rId4"/>
              </a:rPr>
              <a:t>en replay ici.</a:t>
            </a:r>
            <a:endParaRPr lang="fr-FR" sz="1200" i="0" u="none" strike="noStrike" cap="none" dirty="0">
              <a:solidFill>
                <a:srgbClr val="5D4D3E"/>
              </a:solidFill>
              <a:latin typeface="Montserrat" panose="00000500000000000000" pitchFamily="2" charset="0"/>
              <a:sym typeface="Avenir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Une référente : Virginie BERNARDIE, pour répondre à vos questions.</a:t>
            </a:r>
            <a:endParaRPr sz="1200" i="0" u="none" strike="noStrike" cap="none" dirty="0"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4" name="Google Shape;202;p13">
            <a:extLst>
              <a:ext uri="{FF2B5EF4-FFF2-40B4-BE49-F238E27FC236}">
                <a16:creationId xmlns:a16="http://schemas.microsoft.com/office/drawing/2014/main" id="{07E420B0-4709-4E28-C1A4-EC1AC14166A7}"/>
              </a:ext>
            </a:extLst>
          </p:cNvPr>
          <p:cNvSpPr txBox="1"/>
          <p:nvPr/>
        </p:nvSpPr>
        <p:spPr>
          <a:xfrm>
            <a:off x="1332121" y="4061358"/>
            <a:ext cx="337668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2000"/>
            </a:pPr>
            <a:r>
              <a:rPr lang="fr-FR" sz="1050" b="1" dirty="0">
                <a:solidFill>
                  <a:srgbClr val="5D4D3E"/>
                </a:solidFill>
                <a:latin typeface="Montserrat"/>
                <a:ea typeface="Montserrat"/>
                <a:cs typeface="Montserrat"/>
                <a:sym typeface="Montserrat"/>
              </a:rPr>
              <a:t>Virginie BERNARDIE</a:t>
            </a:r>
            <a:endParaRPr sz="1050" b="1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1500"/>
            </a:pPr>
            <a:r>
              <a:rPr lang="fr-FR" sz="1050" i="1" dirty="0">
                <a:solidFill>
                  <a:srgbClr val="5D4D3E"/>
                </a:solidFill>
                <a:latin typeface="Montserrat"/>
                <a:ea typeface="Montserrat"/>
                <a:cs typeface="Montserrat"/>
                <a:sym typeface="Montserrat"/>
              </a:rPr>
              <a:t>Chargée de mission Mon Restau Responsable®</a:t>
            </a: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1500"/>
            </a:pPr>
            <a:r>
              <a:rPr lang="fr-FR" sz="1050" u="sng" dirty="0">
                <a:solidFill>
                  <a:srgbClr val="5D4D3E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v.bernardie@restauco.fr</a:t>
            </a:r>
            <a:endParaRPr sz="1050" dirty="0">
              <a:solidFill>
                <a:srgbClr val="5D4D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1500"/>
            </a:pPr>
            <a:r>
              <a:rPr lang="fr-FR" sz="1050" dirty="0">
                <a:solidFill>
                  <a:srgbClr val="5D4D3E"/>
                </a:solidFill>
                <a:latin typeface="Montserrat"/>
                <a:ea typeface="Montserrat"/>
                <a:cs typeface="Montserrat"/>
                <a:sym typeface="Montserrat"/>
              </a:rPr>
              <a:t>07 72 37 13 47</a:t>
            </a: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203;p13" descr="Une image contenant Visage humain, personne, sourire, Selfie&#10;&#10;Description générée automatiquement">
            <a:extLst>
              <a:ext uri="{FF2B5EF4-FFF2-40B4-BE49-F238E27FC236}">
                <a16:creationId xmlns:a16="http://schemas.microsoft.com/office/drawing/2014/main" id="{7055D0E5-75BA-39FF-3679-8326AAF126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350" y="3966476"/>
            <a:ext cx="868059" cy="905314"/>
          </a:xfrm>
          <a:prstGeom prst="ellipse">
            <a:avLst/>
          </a:prstGeom>
          <a:noFill/>
          <a:ln w="571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oogle Shape;106;p16">
            <a:extLst>
              <a:ext uri="{FF2B5EF4-FFF2-40B4-BE49-F238E27FC236}">
                <a16:creationId xmlns:a16="http://schemas.microsoft.com/office/drawing/2014/main" id="{2933830A-2E71-D1D9-7218-111BC2AAE5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4513" y="3966476"/>
            <a:ext cx="852983" cy="102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2;p13">
            <a:extLst>
              <a:ext uri="{FF2B5EF4-FFF2-40B4-BE49-F238E27FC236}">
                <a16:creationId xmlns:a16="http://schemas.microsoft.com/office/drawing/2014/main" id="{88C7E728-3332-CF7C-9C07-B5F63200D86D}"/>
              </a:ext>
            </a:extLst>
          </p:cNvPr>
          <p:cNvSpPr txBox="1"/>
          <p:nvPr/>
        </p:nvSpPr>
        <p:spPr>
          <a:xfrm>
            <a:off x="5803957" y="4142149"/>
            <a:ext cx="334844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2000"/>
            </a:pPr>
            <a:r>
              <a:rPr lang="fr-FR" sz="1050" b="1" dirty="0">
                <a:solidFill>
                  <a:srgbClr val="5D4D3E"/>
                </a:solidFill>
                <a:latin typeface="Montserrat"/>
                <a:ea typeface="Montserrat"/>
                <a:cs typeface="Montserrat"/>
                <a:sym typeface="Montserrat"/>
              </a:rPr>
              <a:t>Inscrivez-vous sur :</a:t>
            </a:r>
          </a:p>
          <a:p>
            <a:pPr algn="ctr">
              <a:buSzPts val="2000"/>
            </a:pPr>
            <a:endParaRPr lang="fr-FR" sz="1050" b="1" dirty="0">
              <a:solidFill>
                <a:srgbClr val="5D4D3E"/>
              </a:solidFill>
              <a:latin typeface="Montserrat"/>
              <a:ea typeface="Montserrat"/>
              <a:cs typeface="Montserrat"/>
              <a:sym typeface="Montserrat"/>
              <a:hlinkClick r:id="rId7"/>
            </a:endParaRPr>
          </a:p>
          <a:p>
            <a:pPr algn="ctr">
              <a:buSzPts val="2000"/>
            </a:pPr>
            <a:r>
              <a:rPr lang="fr-FR" sz="1050" b="1" dirty="0">
                <a:solidFill>
                  <a:srgbClr val="5D4D3E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www.monrestauresponsable.org</a:t>
            </a:r>
            <a:r>
              <a:rPr lang="fr-FR" sz="1050" b="1" dirty="0">
                <a:solidFill>
                  <a:srgbClr val="5D4D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1895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">
            <a:extLst>
              <a:ext uri="{FF2B5EF4-FFF2-40B4-BE49-F238E27FC236}">
                <a16:creationId xmlns:a16="http://schemas.microsoft.com/office/drawing/2014/main" id="{954B9281-BDF9-F247-AD83-91F54D0D6F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04104" y="-953"/>
            <a:ext cx="4605051" cy="5143503"/>
          </a:xfrm>
          <a:prstGeom prst="rect">
            <a:avLst/>
          </a:prstGeom>
          <a:solidFill>
            <a:srgbClr val="F5F2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/>
            <a:endParaRPr lang="fr-FR" sz="2400" b="1" dirty="0">
              <a:solidFill>
                <a:srgbClr val="E2DCD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7C31505-26CC-2C0B-AACA-0506DFD205E0}"/>
              </a:ext>
            </a:extLst>
          </p:cNvPr>
          <p:cNvSpPr>
            <a:spLocks/>
          </p:cNvSpPr>
          <p:nvPr/>
        </p:nvSpPr>
        <p:spPr>
          <a:xfrm>
            <a:off x="6982857" y="2174848"/>
            <a:ext cx="2025000" cy="248593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D4D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25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E99B948-1707-47E3-E4ED-3E1532D97BBE}"/>
              </a:ext>
            </a:extLst>
          </p:cNvPr>
          <p:cNvSpPr>
            <a:spLocks/>
          </p:cNvSpPr>
          <p:nvPr/>
        </p:nvSpPr>
        <p:spPr>
          <a:xfrm>
            <a:off x="4791966" y="2174848"/>
            <a:ext cx="2025000" cy="248593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D4D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25"/>
          </a:p>
        </p:txBody>
      </p:sp>
      <p:pic>
        <p:nvPicPr>
          <p:cNvPr id="3" name="Image 2" descr="Une image contenant signe, alimentation&#10;&#10;Description générée automatiquement">
            <a:extLst>
              <a:ext uri="{FF2B5EF4-FFF2-40B4-BE49-F238E27FC236}">
                <a16:creationId xmlns:a16="http://schemas.microsoft.com/office/drawing/2014/main" id="{0FA8A4E8-3AFF-3B46-9E6F-2068F6634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81" y="485775"/>
            <a:ext cx="3467100" cy="4171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D84FFF-EDE9-B006-0C3C-61158D73D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872" y="2125979"/>
            <a:ext cx="1394166" cy="928351"/>
          </a:xfrm>
          <a:prstGeom prst="rect">
            <a:avLst/>
          </a:prstGeom>
        </p:spPr>
      </p:pic>
      <p:sp>
        <p:nvSpPr>
          <p:cNvPr id="8" name="Shape 34">
            <a:extLst>
              <a:ext uri="{FF2B5EF4-FFF2-40B4-BE49-F238E27FC236}">
                <a16:creationId xmlns:a16="http://schemas.microsoft.com/office/drawing/2014/main" id="{C581B263-84BE-90E5-2C5B-6F991C57A4A5}"/>
              </a:ext>
            </a:extLst>
          </p:cNvPr>
          <p:cNvSpPr txBox="1">
            <a:spLocks/>
          </p:cNvSpPr>
          <p:nvPr/>
        </p:nvSpPr>
        <p:spPr>
          <a:xfrm>
            <a:off x="4603254" y="818019"/>
            <a:ext cx="4600929" cy="60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l" defTabSz="309563">
              <a:defRPr sz="1900">
                <a:latin typeface="TheSans OT2 ExtraLight"/>
                <a:ea typeface="TheSans OT2 ExtraLight"/>
                <a:cs typeface="TheSans OT2 ExtraLight"/>
                <a:sym typeface="TheSans OT2 ExtraLight"/>
              </a:defRPr>
            </a:lvl1pPr>
            <a:lvl2pPr indent="857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2pPr>
            <a:lvl3pPr indent="1714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3pPr>
            <a:lvl4pPr indent="2571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4pPr>
            <a:lvl5pPr indent="3429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5pPr>
            <a:lvl6pPr indent="4286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6pPr>
            <a:lvl7pPr indent="5143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7pPr>
            <a:lvl8pPr indent="6000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>
              <a:defRPr sz="1800"/>
            </a:pPr>
            <a:r>
              <a:rPr lang="fr-FR" sz="4000" b="1" dirty="0">
                <a:solidFill>
                  <a:srgbClr val="5C4C3E"/>
                </a:solidFill>
                <a:latin typeface="Arial Black" panose="020B0A04020102020204" pitchFamily="34" charset="0"/>
                <a:ea typeface="Avenir Book" charset="0"/>
                <a:cs typeface="Arial" panose="020B0604020202020204" pitchFamily="34" charset="0"/>
              </a:rPr>
              <a:t>MERCI !</a:t>
            </a:r>
          </a:p>
        </p:txBody>
      </p:sp>
      <p:sp>
        <p:nvSpPr>
          <p:cNvPr id="10" name="Shape 34">
            <a:extLst>
              <a:ext uri="{FF2B5EF4-FFF2-40B4-BE49-F238E27FC236}">
                <a16:creationId xmlns:a16="http://schemas.microsoft.com/office/drawing/2014/main" id="{9C572F8F-C3B4-F5E1-E2BD-F87C84DC9583}"/>
              </a:ext>
            </a:extLst>
          </p:cNvPr>
          <p:cNvSpPr txBox="1">
            <a:spLocks/>
          </p:cNvSpPr>
          <p:nvPr/>
        </p:nvSpPr>
        <p:spPr>
          <a:xfrm>
            <a:off x="4865707" y="2901954"/>
            <a:ext cx="1875884" cy="14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l" defTabSz="309563">
              <a:defRPr sz="1900">
                <a:latin typeface="TheSans OT2 ExtraLight"/>
                <a:ea typeface="TheSans OT2 ExtraLight"/>
                <a:cs typeface="TheSans OT2 ExtraLight"/>
                <a:sym typeface="TheSans OT2 ExtraLight"/>
              </a:defRPr>
            </a:lvl1pPr>
            <a:lvl2pPr indent="857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2pPr>
            <a:lvl3pPr indent="1714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3pPr>
            <a:lvl4pPr indent="2571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4pPr>
            <a:lvl5pPr indent="3429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5pPr>
            <a:lvl6pPr indent="4286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6pPr>
            <a:lvl7pPr indent="5143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7pPr>
            <a:lvl8pPr indent="6000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>
              <a:defRPr sz="1800"/>
            </a:pPr>
            <a:r>
              <a:rPr lang="fr-FR" sz="1050" b="1" dirty="0">
                <a:solidFill>
                  <a:srgbClr val="5C4C3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Partenaires</a:t>
            </a:r>
          </a:p>
        </p:txBody>
      </p:sp>
      <p:sp>
        <p:nvSpPr>
          <p:cNvPr id="11" name="Shape 34">
            <a:extLst>
              <a:ext uri="{FF2B5EF4-FFF2-40B4-BE49-F238E27FC236}">
                <a16:creationId xmlns:a16="http://schemas.microsoft.com/office/drawing/2014/main" id="{9B334638-7B37-1168-7A2A-DB43AC8EA845}"/>
              </a:ext>
            </a:extLst>
          </p:cNvPr>
          <p:cNvSpPr txBox="1">
            <a:spLocks/>
          </p:cNvSpPr>
          <p:nvPr/>
        </p:nvSpPr>
        <p:spPr>
          <a:xfrm>
            <a:off x="7056599" y="2888135"/>
            <a:ext cx="1875884" cy="176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algn="l" defTabSz="309563">
              <a:defRPr sz="1900">
                <a:latin typeface="TheSans OT2 ExtraLight"/>
                <a:ea typeface="TheSans OT2 ExtraLight"/>
                <a:cs typeface="TheSans OT2 ExtraLight"/>
                <a:sym typeface="TheSans OT2 ExtraLight"/>
              </a:defRPr>
            </a:lvl1pPr>
            <a:lvl2pPr indent="857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2pPr>
            <a:lvl3pPr indent="1714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3pPr>
            <a:lvl4pPr indent="2571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4pPr>
            <a:lvl5pPr indent="3429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5pPr>
            <a:lvl6pPr indent="4286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6pPr>
            <a:lvl7pPr indent="5143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7pPr>
            <a:lvl8pPr indent="6000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>
              <a:defRPr sz="1800"/>
            </a:pPr>
            <a:r>
              <a:rPr lang="fr-FR" sz="1050" b="1" dirty="0">
                <a:solidFill>
                  <a:srgbClr val="5C4C3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Partenaires</a:t>
            </a:r>
          </a:p>
        </p:txBody>
      </p:sp>
      <p:pic>
        <p:nvPicPr>
          <p:cNvPr id="12" name="Image 11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44823B22-1B15-532B-DE36-7C00DF26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834" y="4276715"/>
            <a:ext cx="522726" cy="162204"/>
          </a:xfrm>
          <a:prstGeom prst="rect">
            <a:avLst/>
          </a:prstGeom>
        </p:spPr>
      </p:pic>
      <p:pic>
        <p:nvPicPr>
          <p:cNvPr id="13" name="Image 1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94F17941-1FA4-157E-66C3-6FBF815F2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044" y="4137401"/>
            <a:ext cx="522727" cy="419512"/>
          </a:xfrm>
          <a:prstGeom prst="rect">
            <a:avLst/>
          </a:prstGeom>
        </p:spPr>
      </p:pic>
      <p:pic>
        <p:nvPicPr>
          <p:cNvPr id="14" name="Image 13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646FCBC6-AC29-71C4-419A-16976A81C1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42" t="11794" r="5337" b="13288"/>
          <a:stretch/>
        </p:blipFill>
        <p:spPr>
          <a:xfrm>
            <a:off x="7070314" y="4221974"/>
            <a:ext cx="291639" cy="260219"/>
          </a:xfrm>
          <a:prstGeom prst="rect">
            <a:avLst/>
          </a:prstGeom>
        </p:spPr>
      </p:pic>
      <p:pic>
        <p:nvPicPr>
          <p:cNvPr id="15" name="Image 14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B64D9442-8888-A265-D70C-A79B6E0D3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713" y="3115541"/>
            <a:ext cx="770078" cy="544631"/>
          </a:xfrm>
          <a:prstGeom prst="rect">
            <a:avLst/>
          </a:prstGeom>
        </p:spPr>
      </p:pic>
      <p:pic>
        <p:nvPicPr>
          <p:cNvPr id="16" name="Image 15" descr="Une image contenant Graphique, graphisme, capture d’écran, conception&#10;&#10;Description générée automatiquement">
            <a:extLst>
              <a:ext uri="{FF2B5EF4-FFF2-40B4-BE49-F238E27FC236}">
                <a16:creationId xmlns:a16="http://schemas.microsoft.com/office/drawing/2014/main" id="{8B5D5781-653D-CD08-A2A5-AADEA567C7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932" y="3723368"/>
            <a:ext cx="770078" cy="183507"/>
          </a:xfrm>
          <a:prstGeom prst="rect">
            <a:avLst/>
          </a:prstGeom>
        </p:spPr>
      </p:pic>
      <p:pic>
        <p:nvPicPr>
          <p:cNvPr id="17" name="Image 1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62AB540-0815-9070-E661-9083DBC8644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966" y="3591558"/>
            <a:ext cx="546491" cy="341556"/>
          </a:xfrm>
          <a:prstGeom prst="rect">
            <a:avLst/>
          </a:prstGeom>
        </p:spPr>
      </p:pic>
      <p:pic>
        <p:nvPicPr>
          <p:cNvPr id="19" name="Image 18" descr="Une image contenant texte, vert, Graphique, Police&#10;&#10;Description générée automatiquement">
            <a:extLst>
              <a:ext uri="{FF2B5EF4-FFF2-40B4-BE49-F238E27FC236}">
                <a16:creationId xmlns:a16="http://schemas.microsoft.com/office/drawing/2014/main" id="{6A4F486D-970F-D552-BA18-5A11819A9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295" y="3201232"/>
            <a:ext cx="221622" cy="494386"/>
          </a:xfrm>
          <a:prstGeom prst="rect">
            <a:avLst/>
          </a:prstGeom>
        </p:spPr>
      </p:pic>
      <p:pic>
        <p:nvPicPr>
          <p:cNvPr id="20" name="Image 1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CED6568-A321-DB6F-6C5B-CC8DD568F7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8" y="3223245"/>
            <a:ext cx="890144" cy="437654"/>
          </a:xfrm>
          <a:prstGeom prst="rect">
            <a:avLst/>
          </a:prstGeom>
        </p:spPr>
      </p:pic>
      <p:pic>
        <p:nvPicPr>
          <p:cNvPr id="21" name="Image 20" descr="Une image contenant cercle, logo, texte, Police&#10;&#10;Description générée automatiquement">
            <a:extLst>
              <a:ext uri="{FF2B5EF4-FFF2-40B4-BE49-F238E27FC236}">
                <a16:creationId xmlns:a16="http://schemas.microsoft.com/office/drawing/2014/main" id="{6A8948FA-4465-27D7-72D5-40634035F4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54" y="3812779"/>
            <a:ext cx="554504" cy="555428"/>
          </a:xfrm>
          <a:prstGeom prst="rect">
            <a:avLst/>
          </a:prstGeom>
        </p:spPr>
      </p:pic>
      <p:pic>
        <p:nvPicPr>
          <p:cNvPr id="22" name="Image 21" descr="Une image contenant texte, clipart, Graphique, Police&#10;&#10;Description générée automatiquement">
            <a:extLst>
              <a:ext uri="{FF2B5EF4-FFF2-40B4-BE49-F238E27FC236}">
                <a16:creationId xmlns:a16="http://schemas.microsoft.com/office/drawing/2014/main" id="{4A051166-E1EC-2EA9-F020-BC9809F778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42" y="3888486"/>
            <a:ext cx="554504" cy="404012"/>
          </a:xfrm>
          <a:prstGeom prst="rect">
            <a:avLst/>
          </a:prstGeom>
        </p:spPr>
      </p:pic>
      <p:pic>
        <p:nvPicPr>
          <p:cNvPr id="23" name="Image 22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3C5E0FFF-442F-0324-C559-C24E1E93E4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1438" y="4240219"/>
            <a:ext cx="459911" cy="215278"/>
          </a:xfrm>
          <a:prstGeom prst="rect">
            <a:avLst/>
          </a:prstGeom>
        </p:spPr>
      </p:pic>
      <p:sp>
        <p:nvSpPr>
          <p:cNvPr id="24" name="Shape 34">
            <a:extLst>
              <a:ext uri="{FF2B5EF4-FFF2-40B4-BE49-F238E27FC236}">
                <a16:creationId xmlns:a16="http://schemas.microsoft.com/office/drawing/2014/main" id="{C1DADB45-78EC-5E88-7620-522981547F64}"/>
              </a:ext>
            </a:extLst>
          </p:cNvPr>
          <p:cNvSpPr txBox="1">
            <a:spLocks/>
          </p:cNvSpPr>
          <p:nvPr/>
        </p:nvSpPr>
        <p:spPr>
          <a:xfrm>
            <a:off x="7124888" y="4034180"/>
            <a:ext cx="1771650" cy="14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algn="l" defTabSz="309563">
              <a:defRPr sz="1900">
                <a:latin typeface="TheSans OT2 ExtraLight"/>
                <a:ea typeface="TheSans OT2 ExtraLight"/>
                <a:cs typeface="TheSans OT2 ExtraLight"/>
                <a:sym typeface="TheSans OT2 ExtraLight"/>
              </a:defRPr>
            </a:lvl1pPr>
            <a:lvl2pPr indent="857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2pPr>
            <a:lvl3pPr indent="1714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3pPr>
            <a:lvl4pPr indent="2571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4pPr>
            <a:lvl5pPr indent="3429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5pPr>
            <a:lvl6pPr indent="42862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6pPr>
            <a:lvl7pPr indent="51435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7pPr>
            <a:lvl8pPr indent="600075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563">
              <a:defRPr sz="4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>
              <a:defRPr sz="1800"/>
            </a:pPr>
            <a:r>
              <a:rPr lang="fr-FR" sz="900" b="1" dirty="0">
                <a:solidFill>
                  <a:srgbClr val="5C4C3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Avec le soutien de</a:t>
            </a:r>
          </a:p>
        </p:txBody>
      </p:sp>
      <p:pic>
        <p:nvPicPr>
          <p:cNvPr id="7" name="Image 6" descr="Une image contenant texte, cercle, Graphique, Police&#10;&#10;Le contenu généré par l’IA peut être incorrect.">
            <a:extLst>
              <a:ext uri="{FF2B5EF4-FFF2-40B4-BE49-F238E27FC236}">
                <a16:creationId xmlns:a16="http://schemas.microsoft.com/office/drawing/2014/main" id="{0468FEA5-9767-1AC4-2BA7-0E310A7A5E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320" y="2174848"/>
            <a:ext cx="1494838" cy="775083"/>
          </a:xfrm>
          <a:prstGeom prst="rect">
            <a:avLst/>
          </a:prstGeom>
        </p:spPr>
      </p:pic>
      <p:pic>
        <p:nvPicPr>
          <p:cNvPr id="9" name="Image 8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79383161-DECD-90DC-9833-63A029D129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4922" y="3154415"/>
            <a:ext cx="931760" cy="4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;p16">
            <a:extLst>
              <a:ext uri="{FF2B5EF4-FFF2-40B4-BE49-F238E27FC236}">
                <a16:creationId xmlns:a16="http://schemas.microsoft.com/office/drawing/2014/main" id="{5CAF716E-9503-6BA7-B931-2CC5AA8D9265}"/>
              </a:ext>
            </a:extLst>
          </p:cNvPr>
          <p:cNvSpPr/>
          <p:nvPr/>
        </p:nvSpPr>
        <p:spPr>
          <a:xfrm>
            <a:off x="0" y="0"/>
            <a:ext cx="9152400" cy="113232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86D416B3-7241-2D1C-3A90-749C786DD4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B0AF49E7-3112-A967-8B24-A0B5789C2E7D}"/>
              </a:ext>
            </a:extLst>
          </p:cNvPr>
          <p:cNvSpPr/>
          <p:nvPr/>
        </p:nvSpPr>
        <p:spPr>
          <a:xfrm>
            <a:off x="3921071" y="255785"/>
            <a:ext cx="5113324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C’est quoi Mon Restau Responsable®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9BDB2267-396D-6B79-F381-328DB7AAA8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929" b="29249"/>
          <a:stretch/>
        </p:blipFill>
        <p:spPr>
          <a:xfrm>
            <a:off x="6941642" y="1137012"/>
            <a:ext cx="1803600" cy="76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3;g137be30cad7_0_0" descr="Une image contenant cercle, texte, Graphique, Police&#10;&#10;Description générée automatiquement">
            <a:extLst>
              <a:ext uri="{FF2B5EF4-FFF2-40B4-BE49-F238E27FC236}">
                <a16:creationId xmlns:a16="http://schemas.microsoft.com/office/drawing/2014/main" id="{C13C8CE6-2E1F-4EED-34D4-1270F31E4A7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5880" y="1058394"/>
            <a:ext cx="2076166" cy="107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BFC67442-22C2-3044-7054-DA52C034AA1E}"/>
              </a:ext>
            </a:extLst>
          </p:cNvPr>
          <p:cNvSpPr/>
          <p:nvPr/>
        </p:nvSpPr>
        <p:spPr>
          <a:xfrm>
            <a:off x="0" y="1370702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Garantie pour la restauration collective créée en 2016 par :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03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50B4A48B-1C93-8C86-8537-C62258D62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;p16">
            <a:extLst>
              <a:ext uri="{FF2B5EF4-FFF2-40B4-BE49-F238E27FC236}">
                <a16:creationId xmlns:a16="http://schemas.microsoft.com/office/drawing/2014/main" id="{C149FAA4-8436-5977-860D-5FB0FA893312}"/>
              </a:ext>
            </a:extLst>
          </p:cNvPr>
          <p:cNvSpPr/>
          <p:nvPr/>
        </p:nvSpPr>
        <p:spPr>
          <a:xfrm>
            <a:off x="0" y="0"/>
            <a:ext cx="9152400" cy="113232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812B989F-B8E1-7957-01B1-2371D30442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BA6CCAC6-D2D2-4B2B-5534-D211967D853A}"/>
              </a:ext>
            </a:extLst>
          </p:cNvPr>
          <p:cNvSpPr/>
          <p:nvPr/>
        </p:nvSpPr>
        <p:spPr>
          <a:xfrm>
            <a:off x="3921071" y="255785"/>
            <a:ext cx="5113324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C’est quoi Mon Restau Responsable®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9F042D18-55C1-F3A1-A545-296D2CF7115C}"/>
              </a:ext>
            </a:extLst>
          </p:cNvPr>
          <p:cNvSpPr/>
          <p:nvPr/>
        </p:nvSpPr>
        <p:spPr>
          <a:xfrm>
            <a:off x="0" y="2519405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Démarche qualité gratuite et participative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204D5BC5-F7B1-EAF2-E59B-F4C602890818}"/>
              </a:ext>
            </a:extLst>
          </p:cNvPr>
          <p:cNvSpPr/>
          <p:nvPr/>
        </p:nvSpPr>
        <p:spPr>
          <a:xfrm>
            <a:off x="4585320" y="2087693"/>
            <a:ext cx="455868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Ouverte à </a:t>
            </a:r>
            <a:r>
              <a:rPr lang="fr-FR" b="1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tous les types de restaurants collectifs </a:t>
            </a:r>
            <a:r>
              <a:rPr lang="fr-FR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(scolaires, universitaires, hospitaliers, social, administrations, armées, entreprises…), </a:t>
            </a:r>
            <a:r>
              <a:rPr lang="fr-FR" b="1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en gestion directe ou concédée.</a:t>
            </a:r>
          </a:p>
        </p:txBody>
      </p:sp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F9253A4F-4949-9EC3-207A-203AD5C4B9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929" b="29249"/>
          <a:stretch/>
        </p:blipFill>
        <p:spPr>
          <a:xfrm>
            <a:off x="6941642" y="1137012"/>
            <a:ext cx="1803600" cy="76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3;g137be30cad7_0_0" descr="Une image contenant cercle, texte, Graphique, Police&#10;&#10;Description générée automatiquement">
            <a:extLst>
              <a:ext uri="{FF2B5EF4-FFF2-40B4-BE49-F238E27FC236}">
                <a16:creationId xmlns:a16="http://schemas.microsoft.com/office/drawing/2014/main" id="{695DAE9D-1369-02CD-BCA9-AE8E64C82E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5880" y="1058394"/>
            <a:ext cx="2076166" cy="107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BE9E1D30-2F0E-BECC-7507-4BC3E584B6F0}"/>
              </a:ext>
            </a:extLst>
          </p:cNvPr>
          <p:cNvSpPr/>
          <p:nvPr/>
        </p:nvSpPr>
        <p:spPr>
          <a:xfrm>
            <a:off x="0" y="1370702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Garantie pour la restauration collective créée en 2016 par :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10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EF4B461A-AD28-02B3-806A-6DAFCD4AC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;p16">
            <a:extLst>
              <a:ext uri="{FF2B5EF4-FFF2-40B4-BE49-F238E27FC236}">
                <a16:creationId xmlns:a16="http://schemas.microsoft.com/office/drawing/2014/main" id="{FF27F6FD-3DF1-A3DB-AD65-F4A282713E07}"/>
              </a:ext>
            </a:extLst>
          </p:cNvPr>
          <p:cNvSpPr/>
          <p:nvPr/>
        </p:nvSpPr>
        <p:spPr>
          <a:xfrm>
            <a:off x="0" y="0"/>
            <a:ext cx="9152400" cy="113232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B298F08A-9AAD-EE6B-7534-F32DE739E4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FDFF2CF1-5338-7135-7351-D32ECA643934}"/>
              </a:ext>
            </a:extLst>
          </p:cNvPr>
          <p:cNvSpPr/>
          <p:nvPr/>
        </p:nvSpPr>
        <p:spPr>
          <a:xfrm>
            <a:off x="3921071" y="255785"/>
            <a:ext cx="5113324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C’est quoi Mon Restau Responsable®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18E32298-42ED-66AD-5E0C-17C8190A3DD9}"/>
              </a:ext>
            </a:extLst>
          </p:cNvPr>
          <p:cNvSpPr/>
          <p:nvPr/>
        </p:nvSpPr>
        <p:spPr>
          <a:xfrm>
            <a:off x="0" y="2519405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Démarche qualité gratuite et participative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6" name="Google Shape;107;p16">
            <a:extLst>
              <a:ext uri="{FF2B5EF4-FFF2-40B4-BE49-F238E27FC236}">
                <a16:creationId xmlns:a16="http://schemas.microsoft.com/office/drawing/2014/main" id="{809AB34D-7FF8-C9CF-E27A-A85BDF50ED96}"/>
              </a:ext>
            </a:extLst>
          </p:cNvPr>
          <p:cNvSpPr/>
          <p:nvPr/>
        </p:nvSpPr>
        <p:spPr>
          <a:xfrm>
            <a:off x="19440" y="4432658"/>
            <a:ext cx="913296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Montserrat ExtraBold" panose="00000900000000000000" pitchFamily="2" charset="0"/>
                <a:ea typeface="Avenir"/>
                <a:cs typeface="Avenir"/>
                <a:sym typeface="Avenir"/>
              </a:rPr>
              <a:t>Progresser vers une restauration saine, durable et locale, en tenant compte des réalités de chaque établissement.</a:t>
            </a:r>
            <a:endParaRPr sz="1600" b="0" i="0" u="none" strike="noStrike" cap="none" dirty="0">
              <a:latin typeface="Montserrat ExtraBold" panose="00000900000000000000" pitchFamily="2" charset="0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9E8D6D68-DD0A-E9D7-905D-9977E80F6566}"/>
              </a:ext>
            </a:extLst>
          </p:cNvPr>
          <p:cNvSpPr/>
          <p:nvPr/>
        </p:nvSpPr>
        <p:spPr>
          <a:xfrm>
            <a:off x="4585320" y="2087693"/>
            <a:ext cx="455868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Ouverte à </a:t>
            </a:r>
            <a:r>
              <a:rPr lang="fr-FR" b="1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tous les types de restaurants collectifs </a:t>
            </a:r>
            <a:r>
              <a:rPr lang="fr-FR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(scolaires, universitaires, hospitaliers, social, administrations, armées, entreprises…), </a:t>
            </a:r>
            <a:r>
              <a:rPr lang="fr-FR" b="1" i="0" u="none" strike="noStrike" cap="none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en gestion directe ou concédée.</a:t>
            </a:r>
          </a:p>
        </p:txBody>
      </p:sp>
      <p:sp>
        <p:nvSpPr>
          <p:cNvPr id="4" name="Google Shape;200;p27">
            <a:extLst>
              <a:ext uri="{FF2B5EF4-FFF2-40B4-BE49-F238E27FC236}">
                <a16:creationId xmlns:a16="http://schemas.microsoft.com/office/drawing/2014/main" id="{E3F808AA-EF23-7E9D-268B-817F93BA77CA}"/>
              </a:ext>
            </a:extLst>
          </p:cNvPr>
          <p:cNvSpPr/>
          <p:nvPr/>
        </p:nvSpPr>
        <p:spPr>
          <a:xfrm>
            <a:off x="2009218" y="3589001"/>
            <a:ext cx="5113324" cy="611280"/>
          </a:xfrm>
          <a:prstGeom prst="roundRect">
            <a:avLst/>
          </a:prstGeom>
          <a:solidFill>
            <a:srgbClr val="CF5639"/>
          </a:solidFill>
          <a:ln>
            <a:solidFill>
              <a:srgbClr val="CF56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FFFFFF"/>
                </a:solidFill>
                <a:latin typeface="Montserrat" panose="00000500000000000000" pitchFamily="2" charset="0"/>
              </a:rPr>
              <a:t>L’objectif ? </a:t>
            </a:r>
            <a:endParaRPr sz="24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F219BF83-D04B-C3A9-BEF7-890B620A6E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929" b="29249"/>
          <a:stretch/>
        </p:blipFill>
        <p:spPr>
          <a:xfrm>
            <a:off x="6941642" y="1137012"/>
            <a:ext cx="1803600" cy="76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3;g137be30cad7_0_0" descr="Une image contenant cercle, texte, Graphique, Police&#10;&#10;Description générée automatiquement">
            <a:extLst>
              <a:ext uri="{FF2B5EF4-FFF2-40B4-BE49-F238E27FC236}">
                <a16:creationId xmlns:a16="http://schemas.microsoft.com/office/drawing/2014/main" id="{9C87DFBC-47EE-2319-DE25-053C966B5D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5880" y="1058394"/>
            <a:ext cx="2076166" cy="107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543AD28D-70C7-4BB3-4F1C-D72D50FB1C10}"/>
              </a:ext>
            </a:extLst>
          </p:cNvPr>
          <p:cNvSpPr/>
          <p:nvPr/>
        </p:nvSpPr>
        <p:spPr>
          <a:xfrm>
            <a:off x="0" y="1370702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Garantie pour la restauration collective créée en 2016 par :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3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39A2FCCD-7A80-78D5-B642-7B814B303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>
            <a:extLst>
              <a:ext uri="{FF2B5EF4-FFF2-40B4-BE49-F238E27FC236}">
                <a16:creationId xmlns:a16="http://schemas.microsoft.com/office/drawing/2014/main" id="{F9C26D1F-27ED-3644-EEB5-6A898EA6AC16}"/>
              </a:ext>
            </a:extLst>
          </p:cNvPr>
          <p:cNvSpPr/>
          <p:nvPr/>
        </p:nvSpPr>
        <p:spPr>
          <a:xfrm>
            <a:off x="0" y="0"/>
            <a:ext cx="4604760" cy="5143320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>
            <a:extLst>
              <a:ext uri="{FF2B5EF4-FFF2-40B4-BE49-F238E27FC236}">
                <a16:creationId xmlns:a16="http://schemas.microsoft.com/office/drawing/2014/main" id="{CCC494D9-4BFF-4366-FBD7-501C674B17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00" y="667440"/>
            <a:ext cx="3057120" cy="367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63C9CB52-9C2D-F400-7B1F-2F67C0B189CC}"/>
              </a:ext>
            </a:extLst>
          </p:cNvPr>
          <p:cNvSpPr/>
          <p:nvPr/>
        </p:nvSpPr>
        <p:spPr>
          <a:xfrm>
            <a:off x="4604760" y="1968120"/>
            <a:ext cx="4539240" cy="107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D4D3E"/>
                </a:solidFill>
                <a:latin typeface="+mj-lt"/>
                <a:sym typeface="Avenir"/>
              </a:rPr>
              <a:t>Vous avez dit « garantie » ?</a:t>
            </a:r>
            <a:endParaRPr sz="40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1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5FA05DE6-CD52-36CC-4C7A-3A980FA58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;p16">
            <a:extLst>
              <a:ext uri="{FF2B5EF4-FFF2-40B4-BE49-F238E27FC236}">
                <a16:creationId xmlns:a16="http://schemas.microsoft.com/office/drawing/2014/main" id="{DBFACB81-D672-8BBA-9536-102B190820B9}"/>
              </a:ext>
            </a:extLst>
          </p:cNvPr>
          <p:cNvSpPr/>
          <p:nvPr/>
        </p:nvSpPr>
        <p:spPr>
          <a:xfrm>
            <a:off x="0" y="0"/>
            <a:ext cx="9152400" cy="113232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A85C4A4F-9C92-7E87-6072-1D90CB7757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85D7BF27-B0D8-FA2F-E1D3-7036DFD70595}"/>
              </a:ext>
            </a:extLst>
          </p:cNvPr>
          <p:cNvSpPr/>
          <p:nvPr/>
        </p:nvSpPr>
        <p:spPr>
          <a:xfrm>
            <a:off x="5424407" y="255785"/>
            <a:ext cx="360998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Vous avez dit « garantie »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0EE1528C-206D-176D-3418-F43EFEBAF7F7}"/>
              </a:ext>
            </a:extLst>
          </p:cNvPr>
          <p:cNvSpPr/>
          <p:nvPr/>
        </p:nvSpPr>
        <p:spPr>
          <a:xfrm>
            <a:off x="0" y="1370702"/>
            <a:ext cx="915240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Mon Restau Responsable® est un </a:t>
            </a:r>
            <a:r>
              <a:rPr lang="fr-FR" sz="1600" b="1" dirty="0">
                <a:solidFill>
                  <a:srgbClr val="CF5639"/>
                </a:solidFill>
                <a:latin typeface="+mj-lt"/>
                <a:sym typeface="Avenir"/>
              </a:rPr>
              <a:t>Système Participatif de Garantie</a:t>
            </a: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 (ou SPG)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68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16AFEDBD-02F9-9D34-675B-EF247E270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;p16">
            <a:extLst>
              <a:ext uri="{FF2B5EF4-FFF2-40B4-BE49-F238E27FC236}">
                <a16:creationId xmlns:a16="http://schemas.microsoft.com/office/drawing/2014/main" id="{485DE702-AE59-DD75-0465-8056B3025E70}"/>
              </a:ext>
            </a:extLst>
          </p:cNvPr>
          <p:cNvSpPr/>
          <p:nvPr/>
        </p:nvSpPr>
        <p:spPr>
          <a:xfrm>
            <a:off x="0" y="0"/>
            <a:ext cx="9152400" cy="113232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16764F38-49A4-D319-685A-42F1074A04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C0E7F947-D816-6F3E-2AA8-27A84615B56B}"/>
              </a:ext>
            </a:extLst>
          </p:cNvPr>
          <p:cNvSpPr/>
          <p:nvPr/>
        </p:nvSpPr>
        <p:spPr>
          <a:xfrm>
            <a:off x="5424407" y="255785"/>
            <a:ext cx="360998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Vous avez dit « garantie »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478FEF8A-C24B-946A-31F0-D119C6808AA9}"/>
              </a:ext>
            </a:extLst>
          </p:cNvPr>
          <p:cNvSpPr/>
          <p:nvPr/>
        </p:nvSpPr>
        <p:spPr>
          <a:xfrm>
            <a:off x="0" y="2023460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S pour </a:t>
            </a:r>
            <a:r>
              <a:rPr lang="fr-FR" sz="1600" b="1" i="0" u="none" strike="noStrike" cap="none" dirty="0">
                <a:solidFill>
                  <a:srgbClr val="CF5639"/>
                </a:solidFill>
                <a:latin typeface="+mj-lt"/>
                <a:ea typeface="Avenir"/>
                <a:cs typeface="Avenir"/>
                <a:sym typeface="Avenir"/>
              </a:rPr>
              <a:t>Système</a:t>
            </a:r>
            <a:endParaRPr sz="1600" b="0" i="0" u="none" strike="noStrike" cap="none" dirty="0">
              <a:solidFill>
                <a:srgbClr val="CF5639"/>
              </a:solidFill>
              <a:latin typeface="+mj-lt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7963900F-87D2-A4C9-1C30-BC9AB4005CF5}"/>
              </a:ext>
            </a:extLst>
          </p:cNvPr>
          <p:cNvSpPr/>
          <p:nvPr/>
        </p:nvSpPr>
        <p:spPr>
          <a:xfrm>
            <a:off x="4233600" y="1877428"/>
            <a:ext cx="4910400" cy="7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Favorise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les échanges 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et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le partage d’expériences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 entre restaurants d’un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même territoire.</a:t>
            </a:r>
            <a:endParaRPr lang="fr-FR" b="1" i="0" u="none" strike="noStrike" cap="none" dirty="0">
              <a:solidFill>
                <a:srgbClr val="5D4D3E"/>
              </a:solidFill>
              <a:latin typeface="Montserrat" panose="00000500000000000000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16" name="Google Shape;107;p16">
            <a:extLst>
              <a:ext uri="{FF2B5EF4-FFF2-40B4-BE49-F238E27FC236}">
                <a16:creationId xmlns:a16="http://schemas.microsoft.com/office/drawing/2014/main" id="{BB6B66EC-BDD4-F7DB-D129-91922D28EC42}"/>
              </a:ext>
            </a:extLst>
          </p:cNvPr>
          <p:cNvSpPr/>
          <p:nvPr/>
        </p:nvSpPr>
        <p:spPr>
          <a:xfrm>
            <a:off x="0" y="1370702"/>
            <a:ext cx="915240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Mon Restau Responsable® est un </a:t>
            </a:r>
            <a:r>
              <a:rPr lang="fr-FR" sz="1600" b="1" dirty="0">
                <a:solidFill>
                  <a:srgbClr val="CF5639"/>
                </a:solidFill>
                <a:latin typeface="+mj-lt"/>
                <a:sym typeface="Avenir"/>
              </a:rPr>
              <a:t>Système Participatif de Garantie</a:t>
            </a: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 (ou SPG)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60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B385F183-9333-BB7E-4D25-AB456C01A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;p16">
            <a:extLst>
              <a:ext uri="{FF2B5EF4-FFF2-40B4-BE49-F238E27FC236}">
                <a16:creationId xmlns:a16="http://schemas.microsoft.com/office/drawing/2014/main" id="{DC82F2D0-1B96-F6D7-2C14-59FB7943B88B}"/>
              </a:ext>
            </a:extLst>
          </p:cNvPr>
          <p:cNvSpPr/>
          <p:nvPr/>
        </p:nvSpPr>
        <p:spPr>
          <a:xfrm>
            <a:off x="0" y="0"/>
            <a:ext cx="9152400" cy="1132328"/>
          </a:xfrm>
          <a:prstGeom prst="rect">
            <a:avLst/>
          </a:prstGeom>
          <a:solidFill>
            <a:srgbClr val="F5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6;p16">
            <a:extLst>
              <a:ext uri="{FF2B5EF4-FFF2-40B4-BE49-F238E27FC236}">
                <a16:creationId xmlns:a16="http://schemas.microsoft.com/office/drawing/2014/main" id="{62268DC9-BA2D-C917-5BD7-81D4FD47C4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" y="120234"/>
            <a:ext cx="720459" cy="8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37B7B459-DFD8-F400-EE41-26ACBF10E339}"/>
              </a:ext>
            </a:extLst>
          </p:cNvPr>
          <p:cNvSpPr/>
          <p:nvPr/>
        </p:nvSpPr>
        <p:spPr>
          <a:xfrm>
            <a:off x="5424407" y="255785"/>
            <a:ext cx="3609988" cy="6112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Montserrat" panose="00000500000000000000" pitchFamily="2" charset="0"/>
              </a:rPr>
              <a:t>Vous avez dit « garantie » ?</a:t>
            </a:r>
            <a:endParaRPr sz="18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oogle Shape;107;p16">
            <a:extLst>
              <a:ext uri="{FF2B5EF4-FFF2-40B4-BE49-F238E27FC236}">
                <a16:creationId xmlns:a16="http://schemas.microsoft.com/office/drawing/2014/main" id="{EEA2BABA-3E46-E785-8D05-640AAF708F45}"/>
              </a:ext>
            </a:extLst>
          </p:cNvPr>
          <p:cNvSpPr/>
          <p:nvPr/>
        </p:nvSpPr>
        <p:spPr>
          <a:xfrm>
            <a:off x="0" y="2023460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S pour </a:t>
            </a:r>
            <a:r>
              <a:rPr lang="fr-FR" sz="1600" b="1" i="0" u="none" strike="noStrike" cap="none" dirty="0">
                <a:solidFill>
                  <a:srgbClr val="CF5639"/>
                </a:solidFill>
                <a:latin typeface="+mj-lt"/>
                <a:ea typeface="Avenir"/>
                <a:cs typeface="Avenir"/>
                <a:sym typeface="Avenir"/>
              </a:rPr>
              <a:t>Système</a:t>
            </a:r>
            <a:endParaRPr sz="1600" b="0" i="0" u="none" strike="noStrike" cap="none" dirty="0">
              <a:solidFill>
                <a:srgbClr val="CF5639"/>
              </a:solidFill>
              <a:latin typeface="+mj-lt"/>
              <a:sym typeface="Arial"/>
            </a:endParaRPr>
          </a:p>
        </p:txBody>
      </p:sp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EC442AD3-52B9-EED0-6707-33C9720083A6}"/>
              </a:ext>
            </a:extLst>
          </p:cNvPr>
          <p:cNvSpPr/>
          <p:nvPr/>
        </p:nvSpPr>
        <p:spPr>
          <a:xfrm>
            <a:off x="4233600" y="1877428"/>
            <a:ext cx="4910400" cy="7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Favorise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les échanges 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et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le partage d’expériences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 entre restaurants d’un </a:t>
            </a:r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ea typeface="Avenir"/>
                <a:cs typeface="Avenir"/>
                <a:sym typeface="Avenir"/>
              </a:rPr>
              <a:t>même territoire.</a:t>
            </a:r>
            <a:endParaRPr lang="fr-FR" b="1" i="0" u="none" strike="noStrike" cap="none" dirty="0">
              <a:solidFill>
                <a:srgbClr val="5D4D3E"/>
              </a:solidFill>
              <a:latin typeface="Montserrat" panose="00000500000000000000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16" name="Google Shape;107;p16">
            <a:extLst>
              <a:ext uri="{FF2B5EF4-FFF2-40B4-BE49-F238E27FC236}">
                <a16:creationId xmlns:a16="http://schemas.microsoft.com/office/drawing/2014/main" id="{4A0B53F5-0BC4-6343-80F0-34519EE2FA5C}"/>
              </a:ext>
            </a:extLst>
          </p:cNvPr>
          <p:cNvSpPr/>
          <p:nvPr/>
        </p:nvSpPr>
        <p:spPr>
          <a:xfrm>
            <a:off x="0" y="1370702"/>
            <a:ext cx="915240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Mon Restau Responsable® est un </a:t>
            </a:r>
            <a:r>
              <a:rPr lang="fr-FR" sz="1600" b="1" dirty="0">
                <a:solidFill>
                  <a:srgbClr val="CF5639"/>
                </a:solidFill>
                <a:latin typeface="+mj-lt"/>
                <a:sym typeface="Avenir"/>
              </a:rPr>
              <a:t>Système Participatif de Garantie</a:t>
            </a:r>
            <a:r>
              <a:rPr lang="fr-FR" sz="1600" b="1" dirty="0">
                <a:solidFill>
                  <a:srgbClr val="5D4D3E"/>
                </a:solidFill>
                <a:latin typeface="+mj-lt"/>
                <a:sym typeface="Avenir"/>
              </a:rPr>
              <a:t> (ou SPG)</a:t>
            </a:r>
            <a:endParaRPr sz="1600" b="0" i="0" u="none" strike="noStrike" cap="none" dirty="0">
              <a:latin typeface="+mj-lt"/>
              <a:sym typeface="Arial"/>
            </a:endParaRPr>
          </a:p>
        </p:txBody>
      </p:sp>
      <p:sp>
        <p:nvSpPr>
          <p:cNvPr id="4" name="Google Shape;107;p16">
            <a:extLst>
              <a:ext uri="{FF2B5EF4-FFF2-40B4-BE49-F238E27FC236}">
                <a16:creationId xmlns:a16="http://schemas.microsoft.com/office/drawing/2014/main" id="{7196D647-24F1-C9B7-88FF-CA9304565787}"/>
              </a:ext>
            </a:extLst>
          </p:cNvPr>
          <p:cNvSpPr/>
          <p:nvPr/>
        </p:nvSpPr>
        <p:spPr>
          <a:xfrm>
            <a:off x="0" y="2924572"/>
            <a:ext cx="4565880" cy="4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5D4D3E"/>
                </a:solidFill>
                <a:latin typeface="+mj-lt"/>
                <a:ea typeface="Avenir"/>
                <a:cs typeface="Avenir"/>
                <a:sym typeface="Avenir"/>
              </a:rPr>
              <a:t>P pour </a:t>
            </a:r>
            <a:r>
              <a:rPr lang="fr-FR" sz="1600" b="1" i="0" u="none" strike="noStrike" cap="none" dirty="0">
                <a:solidFill>
                  <a:srgbClr val="CF5639"/>
                </a:solidFill>
                <a:latin typeface="+mj-lt"/>
                <a:ea typeface="Avenir"/>
                <a:cs typeface="Avenir"/>
                <a:sym typeface="Avenir"/>
              </a:rPr>
              <a:t>Participatif</a:t>
            </a:r>
            <a:endParaRPr sz="1600" b="0" i="0" u="none" strike="noStrike" cap="none" dirty="0">
              <a:solidFill>
                <a:srgbClr val="CF5639"/>
              </a:solidFill>
              <a:latin typeface="+mj-lt"/>
              <a:sym typeface="Arial"/>
            </a:endParaRPr>
          </a:p>
        </p:txBody>
      </p:sp>
      <p:sp>
        <p:nvSpPr>
          <p:cNvPr id="6" name="Google Shape;107;p16">
            <a:extLst>
              <a:ext uri="{FF2B5EF4-FFF2-40B4-BE49-F238E27FC236}">
                <a16:creationId xmlns:a16="http://schemas.microsoft.com/office/drawing/2014/main" id="{C5CF1676-296B-672C-984D-B66FC046D0E2}"/>
              </a:ext>
            </a:extLst>
          </p:cNvPr>
          <p:cNvSpPr/>
          <p:nvPr/>
        </p:nvSpPr>
        <p:spPr>
          <a:xfrm>
            <a:off x="4233600" y="2778540"/>
            <a:ext cx="4910400" cy="7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r>
              <a:rPr lang="fr-FR" b="1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Convives, fournisseurs, élus, acteurs locaux participent aux séances publiques</a:t>
            </a:r>
            <a:r>
              <a:rPr lang="fr-FR" dirty="0">
                <a:solidFill>
                  <a:srgbClr val="5D4D3E"/>
                </a:solidFill>
                <a:latin typeface="Montserrat" panose="00000500000000000000" pitchFamily="2" charset="0"/>
                <a:sym typeface="Avenir"/>
              </a:rPr>
              <a:t>, évènement au cours duquel la garantie est délivrée.</a:t>
            </a:r>
          </a:p>
        </p:txBody>
      </p:sp>
    </p:spTree>
    <p:extLst>
      <p:ext uri="{BB962C8B-B14F-4D97-AF65-F5344CB8AC3E}">
        <p14:creationId xmlns:p14="http://schemas.microsoft.com/office/powerpoint/2010/main" val="1528991494"/>
      </p:ext>
    </p:extLst>
  </p:cSld>
  <p:clrMapOvr>
    <a:masterClrMapping/>
  </p:clrMapOvr>
</p:sld>
</file>

<file path=ppt/theme/theme1.xml><?xml version="1.0" encoding="utf-8"?>
<a:theme xmlns:a="http://schemas.openxmlformats.org/drawingml/2006/main" name="Mon Restau Responsable">
  <a:themeElements>
    <a:clrScheme name="Mon Restau Responsable">
      <a:dk1>
        <a:srgbClr val="594E42"/>
      </a:dk1>
      <a:lt1>
        <a:srgbClr val="F2F0EB"/>
      </a:lt1>
      <a:dk2>
        <a:srgbClr val="808888"/>
      </a:dk2>
      <a:lt2>
        <a:srgbClr val="9AB233"/>
      </a:lt2>
      <a:accent1>
        <a:srgbClr val="01602D"/>
      </a:accent1>
      <a:accent2>
        <a:srgbClr val="1C8F38"/>
      </a:accent2>
      <a:accent3>
        <a:srgbClr val="698E9E"/>
      </a:accent3>
      <a:accent4>
        <a:srgbClr val="A15539"/>
      </a:accent4>
      <a:accent5>
        <a:srgbClr val="EC6739"/>
      </a:accent5>
      <a:accent6>
        <a:srgbClr val="F9BE90"/>
      </a:accent6>
      <a:hlink>
        <a:srgbClr val="9AB233"/>
      </a:hlink>
      <a:folHlink>
        <a:srgbClr val="698E9E"/>
      </a:folHlink>
    </a:clrScheme>
    <a:fontScheme name="Mon Restau Responsable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 Restau Responsable" id="{23786A5E-0B3F-451C-9C0E-DDEF21924EF1}" vid="{DE59ACCB-28D0-4374-95E5-BBFD0E310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 Restau Responsable</Template>
  <TotalTime>610</TotalTime>
  <Words>765</Words>
  <Application>Microsoft Office PowerPoint</Application>
  <PresentationFormat>Affichage à l'écran (16:9)</PresentationFormat>
  <Paragraphs>93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Times New Roman</vt:lpstr>
      <vt:lpstr>Arial</vt:lpstr>
      <vt:lpstr>Arial Black</vt:lpstr>
      <vt:lpstr>Wingdings</vt:lpstr>
      <vt:lpstr>Avenir</vt:lpstr>
      <vt:lpstr>Montserrat Black</vt:lpstr>
      <vt:lpstr>Montserrat Medium</vt:lpstr>
      <vt:lpstr>Montserrat ExtraBold</vt:lpstr>
      <vt:lpstr>Montserrat</vt:lpstr>
      <vt:lpstr>Helvetica Neue Light</vt:lpstr>
      <vt:lpstr>Avenir Book</vt:lpstr>
      <vt:lpstr>Mon Restau Responsable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PARAYRE Charlotte</dc:creator>
  <cp:lastModifiedBy>PARAYRE Charlotte</cp:lastModifiedBy>
  <cp:revision>43</cp:revision>
  <dcterms:modified xsi:type="dcterms:W3CDTF">2025-09-03T18:46:01Z</dcterms:modified>
</cp:coreProperties>
</file>