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1353" r:id="rId2"/>
    <p:sldId id="1354" r:id="rId3"/>
    <p:sldId id="1355" r:id="rId4"/>
    <p:sldId id="1356" r:id="rId5"/>
    <p:sldId id="1358" r:id="rId6"/>
    <p:sldId id="1357" r:id="rId7"/>
    <p:sldId id="1359" r:id="rId8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62" d="100"/>
          <a:sy n="62" d="100"/>
        </p:scale>
        <p:origin x="836" y="3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F531AE4-D77F-43FE-9FB6-5B655C7B85BA}" type="datetimeFigureOut">
              <a:rPr lang="fr-FR" smtClean="0"/>
              <a:t>08/10/2025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04F22A5-8218-44E4-9758-610EDCA3B79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170394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p1:notes"/>
          <p:cNvSpPr txBox="1">
            <a:spLocks noGrp="1"/>
          </p:cNvSpPr>
          <p:nvPr>
            <p:ph type="body" idx="1"/>
          </p:nvPr>
        </p:nvSpPr>
        <p:spPr>
          <a:xfrm>
            <a:off x="685800" y="4400549"/>
            <a:ext cx="5486400" cy="3600451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62" name="Google Shape;16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3053160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DD0EA6E-AD99-746E-4F2C-4175F6F7BE5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36FD4D1F-D94D-822D-0875-C0058915FCE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A86B796-01FB-85F3-7F57-1DA495CA7E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C94682-C1C0-43B1-980B-2C66EE155A2F}" type="datetimeFigureOut">
              <a:rPr lang="fr-FR" smtClean="0"/>
              <a:t>08/10/2025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95101B0-D89C-8333-6B7C-2FE812DC9B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C20989B-CCE1-B8E0-CC71-E784D8E8D4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4D6863-E9B5-40B0-BCFF-3E5A5617A9A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036442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18094EB-9E4B-CB45-C11E-44A4DE21D6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19907C94-7D58-924A-176F-46D1921A63B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E74564B-B80C-0F93-B771-4D2E92EF3C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C94682-C1C0-43B1-980B-2C66EE155A2F}" type="datetimeFigureOut">
              <a:rPr lang="fr-FR" smtClean="0"/>
              <a:t>08/10/2025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C438F96-3029-1DBD-49EB-6ABD606849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71B1B8B-0500-934B-FCFD-DFF1C15D57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4D6863-E9B5-40B0-BCFF-3E5A5617A9A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105778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791BAFA5-5FC7-3A23-C9EC-E2847293CF0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7E53F90E-0ADC-233D-5971-9CE645EC7A9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F7E8161-0FEC-F739-351E-37950636CE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C94682-C1C0-43B1-980B-2C66EE155A2F}" type="datetimeFigureOut">
              <a:rPr lang="fr-FR" smtClean="0"/>
              <a:t>08/10/2025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9D0B0EE-8A3E-28F4-AD0F-F89663E0FA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4C76378-EDB7-1B51-2399-B526377312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4D6863-E9B5-40B0-BCFF-3E5A5617A9A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4616237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1_Diapositive de titre">
  <p:cSld name="1_Diapositive de titre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Google Shape;22;p10" descr="Une image contenant croquis, Dessin au trait, blanc, cercle&#10;&#10;Description générée automatiquement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8"/>
            <a:ext cx="12192000" cy="6857143"/>
          </a:xfrm>
          <a:prstGeom prst="rect">
            <a:avLst/>
          </a:prstGeom>
          <a:noFill/>
          <a:ln>
            <a:noFill/>
          </a:ln>
        </p:spPr>
      </p:pic>
      <p:sp>
        <p:nvSpPr>
          <p:cNvPr id="23" name="Google Shape;23;p10"/>
          <p:cNvSpPr txBox="1">
            <a:spLocks noGrp="1"/>
          </p:cNvSpPr>
          <p:nvPr>
            <p:ph type="ctrTitle"/>
          </p:nvPr>
        </p:nvSpPr>
        <p:spPr>
          <a:xfrm>
            <a:off x="0" y="1765963"/>
            <a:ext cx="12192000" cy="1007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474596"/>
              </a:buClr>
              <a:buSzPts val="3300"/>
              <a:buFont typeface="Poppins"/>
              <a:buNone/>
              <a:defRPr sz="3300" b="1">
                <a:solidFill>
                  <a:srgbClr val="474596"/>
                </a:solidFill>
                <a:latin typeface="Poppins"/>
                <a:ea typeface="Poppins"/>
                <a:cs typeface="Poppins"/>
                <a:sym typeface="Poppins"/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4" name="Google Shape;24;p10"/>
          <p:cNvSpPr txBox="1">
            <a:spLocks noGrp="1"/>
          </p:cNvSpPr>
          <p:nvPr>
            <p:ph type="subTitle" idx="1"/>
          </p:nvPr>
        </p:nvSpPr>
        <p:spPr>
          <a:xfrm>
            <a:off x="0" y="3092335"/>
            <a:ext cx="12192000" cy="21654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SzPts val="2700"/>
              <a:buNone/>
              <a:defRPr sz="2700" b="0">
                <a:solidFill>
                  <a:srgbClr val="944A96"/>
                </a:solidFill>
                <a:latin typeface="Poppins"/>
                <a:ea typeface="Poppins"/>
                <a:cs typeface="Poppins"/>
                <a:sym typeface="Poppins"/>
              </a:defRPr>
            </a:lvl1pPr>
            <a:lvl2pPr lvl="1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SzPts val="1500"/>
              <a:buNone/>
              <a:defRPr sz="1500"/>
            </a:lvl2pPr>
            <a:lvl3pPr lvl="2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SzPts val="1350"/>
              <a:buNone/>
              <a:defRPr sz="1350"/>
            </a:lvl3pPr>
            <a:lvl4pPr lvl="3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SzPts val="1200"/>
              <a:buNone/>
              <a:defRPr sz="1200"/>
            </a:lvl4pPr>
            <a:lvl5pPr lvl="4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SzPts val="1200"/>
              <a:buNone/>
              <a:defRPr sz="1200"/>
            </a:lvl5pPr>
            <a:lvl6pPr lvl="5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/>
            </a:lvl6pPr>
            <a:lvl7pPr lvl="6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/>
            </a:lvl7pPr>
            <a:lvl8pPr lvl="7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/>
            </a:lvl8pPr>
            <a:lvl9pPr lvl="8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/>
            </a:lvl9pPr>
          </a:lstStyle>
          <a:p>
            <a:endParaRPr/>
          </a:p>
        </p:txBody>
      </p:sp>
      <p:sp>
        <p:nvSpPr>
          <p:cNvPr id="25" name="Google Shape;25;p10"/>
          <p:cNvSpPr txBox="1">
            <a:spLocks noGrp="1"/>
          </p:cNvSpPr>
          <p:nvPr>
            <p:ph type="body" idx="2"/>
          </p:nvPr>
        </p:nvSpPr>
        <p:spPr>
          <a:xfrm>
            <a:off x="0" y="4667250"/>
            <a:ext cx="12192000" cy="6762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ctr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SzPts val="2000"/>
              <a:buNone/>
              <a:defRPr>
                <a:solidFill>
                  <a:srgbClr val="4B4553"/>
                </a:solidFill>
                <a:latin typeface="Poppins"/>
                <a:ea typeface="Poppins"/>
                <a:cs typeface="Poppins"/>
                <a:sym typeface="Poppins"/>
              </a:defRPr>
            </a:lvl1pPr>
            <a:lvl2pPr marL="914400" lvl="1" indent="-342900" algn="just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just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just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just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26" name="Google Shape;26;p10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08484" y="389949"/>
            <a:ext cx="2237689" cy="811163"/>
          </a:xfrm>
          <a:prstGeom prst="rect">
            <a:avLst/>
          </a:prstGeom>
          <a:noFill/>
          <a:ln>
            <a:noFill/>
          </a:ln>
        </p:spPr>
      </p:pic>
      <p:pic>
        <p:nvPicPr>
          <p:cNvPr id="27" name="Google Shape;27;p10" descr="Une image contenant croquis, Dessin au trait, blanc, cercle&#10;&#10;Description générée automatiquement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8"/>
            <a:ext cx="12192000" cy="6857143"/>
          </a:xfrm>
          <a:prstGeom prst="rect">
            <a:avLst/>
          </a:prstGeom>
          <a:noFill/>
          <a:ln>
            <a:noFill/>
          </a:ln>
        </p:spPr>
      </p:pic>
      <p:pic>
        <p:nvPicPr>
          <p:cNvPr id="28" name="Google Shape;28;p10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08484" y="389949"/>
            <a:ext cx="2237689" cy="81116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9955415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14DCD29-E7C9-DD02-E08F-0969289A8F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671FD0B-24E0-178A-F83A-778EDA945F4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8AAE7FA-8497-3470-C495-B88A782483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C94682-C1C0-43B1-980B-2C66EE155A2F}" type="datetimeFigureOut">
              <a:rPr lang="fr-FR" smtClean="0"/>
              <a:t>08/10/2025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99E77D0-8BE5-80D6-A70C-482C080190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B88B133-FDEE-6301-3851-5D60515A83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4D6863-E9B5-40B0-BCFF-3E5A5617A9A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583432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446896C-2301-8D34-A4AA-EE618642B1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6B0DCA83-990C-0C0D-CF6F-33C4EFDBB7F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7A1F886-CABF-EA78-A4E0-DF9D9A25F5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C94682-C1C0-43B1-980B-2C66EE155A2F}" type="datetimeFigureOut">
              <a:rPr lang="fr-FR" smtClean="0"/>
              <a:t>08/10/2025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30B52FC-4FBE-88A1-9CF8-BCB4724BC4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CEA8FCF-78DB-F784-27D3-24CD5FA85D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4D6863-E9B5-40B0-BCFF-3E5A5617A9A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094883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9C496C9-6F99-4353-0932-822CB8B679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345140A-DCC9-7A0B-917D-8DACE0A5E64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7BF314A4-85A3-D2CA-F4FD-1A97346618D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E7888F68-B1B6-1C1D-A5A1-E0ACFB445D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C94682-C1C0-43B1-980B-2C66EE155A2F}" type="datetimeFigureOut">
              <a:rPr lang="fr-FR" smtClean="0"/>
              <a:t>08/10/2025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8E67D31F-C55B-D60D-C23D-CD53949BF9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583647D4-17B4-D47C-D58B-3EF6C5371C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4D6863-E9B5-40B0-BCFF-3E5A5617A9A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914832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0F80C72-E3E8-7207-0EA5-C8E20B7951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453D103A-07CD-1EB5-8550-4C06ECF297C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B6CD57E7-97D5-7C30-E773-FB494F50E5C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1451BDAB-28A7-2832-E51E-64EDD5BD498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3201A5DA-921D-A573-4CDC-383913C3AD8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35FDE902-08CA-3E9C-C8AF-70662EF660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C94682-C1C0-43B1-980B-2C66EE155A2F}" type="datetimeFigureOut">
              <a:rPr lang="fr-FR" smtClean="0"/>
              <a:t>08/10/2025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DA5506F4-FCDE-7FCE-7E8B-C91CD5BCC3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3286CE9C-A6E6-32D1-9BEC-7B46EB8821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4D6863-E9B5-40B0-BCFF-3E5A5617A9A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731308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1251899-96F0-6D09-D11A-C73893D22C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4D024DD1-7E33-D121-91F2-5D3CD4CB05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C94682-C1C0-43B1-980B-2C66EE155A2F}" type="datetimeFigureOut">
              <a:rPr lang="fr-FR" smtClean="0"/>
              <a:t>08/10/2025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15E36599-D988-8DDC-5232-5355D32F8C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70DE554C-5F5D-8E6E-39C3-C277F32DDF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4D6863-E9B5-40B0-BCFF-3E5A5617A9A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868169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80C0A85D-AEB6-860D-C418-604F743187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C94682-C1C0-43B1-980B-2C66EE155A2F}" type="datetimeFigureOut">
              <a:rPr lang="fr-FR" smtClean="0"/>
              <a:t>08/10/2025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96D18041-8281-18D9-F0EC-2751BD40B6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A527C605-CCCA-6EEA-1D67-FAD075CC1A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4D6863-E9B5-40B0-BCFF-3E5A5617A9A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384158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8434359-4D68-BF52-9354-95CCA4C110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6076F60-5327-3B5C-66A7-156D6214EE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86FFC746-15EA-6A6B-C068-B035A6C010A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176F8802-6EFD-810D-2B35-C0B6543002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C94682-C1C0-43B1-980B-2C66EE155A2F}" type="datetimeFigureOut">
              <a:rPr lang="fr-FR" smtClean="0"/>
              <a:t>08/10/2025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DD0994C8-8B6E-8B50-A0B3-6F06AA27B0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982D7E05-FB99-7C2B-07BE-FF6701B8E7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4D6863-E9B5-40B0-BCFF-3E5A5617A9A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899664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5F9375C-A528-EFA1-1CF2-2B754D8254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4A91D44C-97A8-8BC2-407D-21C971029FF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E90E6F8A-BA02-147E-E80A-C6D3E1EF99A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A53BCADD-DDE6-A370-7B99-2CEBEEF691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C94682-C1C0-43B1-980B-2C66EE155A2F}" type="datetimeFigureOut">
              <a:rPr lang="fr-FR" smtClean="0"/>
              <a:t>08/10/2025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6593A8F5-E18B-81E2-BE7B-099B6CA1DE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C0B1C3E1-58F2-AA2C-A546-AED020FD1F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4D6863-E9B5-40B0-BCFF-3E5A5617A9A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370305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AB123E5B-0EA4-4181-842F-E75D235DB7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452F760C-D1F3-97C7-2CE1-63B62207955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C5B9304-F269-0769-EFFD-EAE18E694FC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0C94682-C1C0-43B1-980B-2C66EE155A2F}" type="datetimeFigureOut">
              <a:rPr lang="fr-FR" smtClean="0"/>
              <a:t>08/10/2025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A58F376-79C1-97D8-F3DF-D064510A94A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CD2E56A-2FEF-408E-7B1C-7D3012CEBAE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94D6863-E9B5-40B0-BCFF-3E5A5617A9A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280267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5" Type="http://schemas.openxmlformats.org/officeDocument/2006/relationships/hyperlink" Target="mailto:Nina.papaya@promotion-sante-martinique.fr" TargetMode="External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p1"/>
          <p:cNvSpPr txBox="1">
            <a:spLocks noGrp="1"/>
          </p:cNvSpPr>
          <p:nvPr>
            <p:ph type="subTitle" idx="1"/>
          </p:nvPr>
        </p:nvSpPr>
        <p:spPr>
          <a:xfrm>
            <a:off x="-228600" y="2643330"/>
            <a:ext cx="12192000" cy="21654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</a:pPr>
            <a:r>
              <a:rPr lang="fr-FR" altLang="fr-FR" sz="3300" b="1" kern="0" dirty="0">
                <a:solidFill>
                  <a:schemeClr val="accent5"/>
                </a:solidFill>
              </a:rPr>
              <a:t> </a:t>
            </a:r>
            <a:endParaRPr lang="fr-FR" sz="2800" kern="0" dirty="0">
              <a:solidFill>
                <a:srgbClr val="494495"/>
              </a:solidFill>
            </a:endParaRPr>
          </a:p>
        </p:txBody>
      </p:sp>
      <p:grpSp>
        <p:nvGrpSpPr>
          <p:cNvPr id="4" name="Groupe 3">
            <a:extLst>
              <a:ext uri="{FF2B5EF4-FFF2-40B4-BE49-F238E27FC236}">
                <a16:creationId xmlns:a16="http://schemas.microsoft.com/office/drawing/2014/main" id="{945A7538-9894-2025-3B31-6BB66551B177}"/>
              </a:ext>
            </a:extLst>
          </p:cNvPr>
          <p:cNvGrpSpPr/>
          <p:nvPr/>
        </p:nvGrpSpPr>
        <p:grpSpPr>
          <a:xfrm>
            <a:off x="0" y="308066"/>
            <a:ext cx="2780221" cy="981935"/>
            <a:chOff x="2364828" y="-1393618"/>
            <a:chExt cx="2751706" cy="981935"/>
          </a:xfrm>
        </p:grpSpPr>
        <p:sp>
          <p:nvSpPr>
            <p:cNvPr id="3" name="Rectangle 2">
              <a:extLst>
                <a:ext uri="{FF2B5EF4-FFF2-40B4-BE49-F238E27FC236}">
                  <a16:creationId xmlns:a16="http://schemas.microsoft.com/office/drawing/2014/main" id="{B2103DE4-6201-A647-0C1F-F6F00BEC9087}"/>
                </a:ext>
              </a:extLst>
            </p:cNvPr>
            <p:cNvSpPr/>
            <p:nvPr/>
          </p:nvSpPr>
          <p:spPr>
            <a:xfrm>
              <a:off x="2364828" y="-1393618"/>
              <a:ext cx="2751706" cy="98193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MQ"/>
            </a:p>
          </p:txBody>
        </p:sp>
        <p:pic>
          <p:nvPicPr>
            <p:cNvPr id="2" name="Picture 2">
              <a:extLst>
                <a:ext uri="{FF2B5EF4-FFF2-40B4-BE49-F238E27FC236}">
                  <a16:creationId xmlns:a16="http://schemas.microsoft.com/office/drawing/2014/main" id="{662213D2-31F9-D6B8-EFB7-BEC30F8D3196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655866" y="-1303500"/>
              <a:ext cx="2460668" cy="891817"/>
            </a:xfrm>
            <a:prstGeom prst="rect">
              <a:avLst/>
            </a:prstGeom>
            <a:noFill/>
          </p:spPr>
        </p:pic>
      </p:grpSp>
      <p:pic>
        <p:nvPicPr>
          <p:cNvPr id="11" name="Image 10">
            <a:extLst>
              <a:ext uri="{FF2B5EF4-FFF2-40B4-BE49-F238E27FC236}">
                <a16:creationId xmlns:a16="http://schemas.microsoft.com/office/drawing/2014/main" id="{CE4DB0E9-3577-E742-DD16-A06F3FA9DFB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" r="29"/>
          <a:stretch/>
        </p:blipFill>
        <p:spPr>
          <a:xfrm>
            <a:off x="3620700" y="759676"/>
            <a:ext cx="5239521" cy="4603208"/>
          </a:xfrm>
          <a:prstGeom prst="rect">
            <a:avLst/>
          </a:prstGeom>
        </p:spPr>
      </p:pic>
      <p:sp>
        <p:nvSpPr>
          <p:cNvPr id="13" name="ZoneTexte 12">
            <a:extLst>
              <a:ext uri="{FF2B5EF4-FFF2-40B4-BE49-F238E27FC236}">
                <a16:creationId xmlns:a16="http://schemas.microsoft.com/office/drawing/2014/main" id="{A76E478F-9774-1C40-EAE4-18E93552B065}"/>
              </a:ext>
            </a:extLst>
          </p:cNvPr>
          <p:cNvSpPr txBox="1"/>
          <p:nvPr/>
        </p:nvSpPr>
        <p:spPr>
          <a:xfrm>
            <a:off x="8283815" y="5359660"/>
            <a:ext cx="425599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/>
              <a:t>Nina PAPAYA</a:t>
            </a:r>
          </a:p>
          <a:p>
            <a:r>
              <a:rPr lang="fr-FR" dirty="0"/>
              <a:t>Chargée de mission en Santé Publique</a:t>
            </a:r>
          </a:p>
          <a:p>
            <a:r>
              <a:rPr lang="fr-FR" dirty="0">
                <a:hlinkClick r:id="rId5"/>
              </a:rPr>
              <a:t>Nina.papaya@promotion-sante-martinique.fr</a:t>
            </a:r>
            <a:endParaRPr lang="fr-FR" dirty="0"/>
          </a:p>
          <a:p>
            <a:r>
              <a:rPr lang="fr-FR" dirty="0"/>
              <a:t>0596 63 16 32 – 0696 60 20 41</a:t>
            </a:r>
          </a:p>
        </p:txBody>
      </p:sp>
    </p:spTree>
    <p:extLst>
      <p:ext uri="{BB962C8B-B14F-4D97-AF65-F5344CB8AC3E}">
        <p14:creationId xmlns:p14="http://schemas.microsoft.com/office/powerpoint/2010/main" val="45492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29F8C59-07BE-CA29-1646-B76351DA0F2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567164" y="439580"/>
            <a:ext cx="5667270" cy="1148059"/>
          </a:xfrm>
        </p:spPr>
        <p:txBody>
          <a:bodyPr/>
          <a:lstStyle/>
          <a:p>
            <a:r>
              <a:rPr lang="fr-FR" dirty="0"/>
              <a:t>Qu’est-ce que </a:t>
            </a:r>
            <a:br>
              <a:rPr lang="fr-FR" dirty="0"/>
            </a:br>
            <a:r>
              <a:rPr lang="fr-FR" dirty="0"/>
              <a:t>« Plaisir à la cantine » ?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DCB96585-08D1-808B-8168-4AC3D3ADAB1A}"/>
              </a:ext>
            </a:extLst>
          </p:cNvPr>
          <p:cNvSpPr>
            <a:spLocks noGrp="1"/>
          </p:cNvSpPr>
          <p:nvPr>
            <p:ph type="body" idx="2"/>
          </p:nvPr>
        </p:nvSpPr>
        <p:spPr>
          <a:xfrm>
            <a:off x="422030" y="2275743"/>
            <a:ext cx="7814268" cy="1994807"/>
          </a:xfrm>
        </p:spPr>
        <p:txBody>
          <a:bodyPr>
            <a:noAutofit/>
          </a:bodyPr>
          <a:lstStyle/>
          <a:p>
            <a:pPr algn="just"/>
            <a:r>
              <a:rPr lang="fr-FR" dirty="0"/>
              <a:t>  Dispositif complet d’accompagnement des services de restauration scolaire, initialement créé pour les collèges expérimentés pour le primaire </a:t>
            </a:r>
          </a:p>
          <a:p>
            <a:endParaRPr lang="fr-FR" dirty="0"/>
          </a:p>
          <a:p>
            <a:r>
              <a:rPr lang="fr-FR" dirty="0">
                <a:sym typeface="Wingdings" panose="05000000000000000000" pitchFamily="2" charset="2"/>
              </a:rPr>
              <a:t> </a:t>
            </a:r>
            <a:r>
              <a:rPr lang="fr-FR" b="1" dirty="0">
                <a:solidFill>
                  <a:schemeClr val="accent2">
                    <a:lumMod val="75000"/>
                  </a:schemeClr>
                </a:solidFill>
                <a:sym typeface="Wingdings" panose="05000000000000000000" pitchFamily="2" charset="2"/>
              </a:rPr>
              <a:t>Ré-Enchanter</a:t>
            </a:r>
            <a:r>
              <a:rPr lang="fr-FR" dirty="0">
                <a:sym typeface="Wingdings" panose="05000000000000000000" pitchFamily="2" charset="2"/>
              </a:rPr>
              <a:t> la cantine pour qu’elle soit un espace d’éducation alimentaire </a:t>
            </a:r>
            <a:endParaRPr lang="fr-FR" dirty="0"/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78D9E974-4C9B-3D52-DE2C-9E4591C64BC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58285" y="2500986"/>
            <a:ext cx="3011685" cy="2639797"/>
          </a:xfrm>
          <a:prstGeom prst="rect">
            <a:avLst/>
          </a:prstGeom>
        </p:spPr>
      </p:pic>
      <p:pic>
        <p:nvPicPr>
          <p:cNvPr id="6" name="Image 5">
            <a:extLst>
              <a:ext uri="{FF2B5EF4-FFF2-40B4-BE49-F238E27FC236}">
                <a16:creationId xmlns:a16="http://schemas.microsoft.com/office/drawing/2014/main" id="{649250A7-67C8-F385-4A0F-C42B4C4906C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497" y="244190"/>
            <a:ext cx="2780017" cy="9815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32749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1340791-DC40-64EB-8D05-1D537EDB552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-176980" y="386954"/>
            <a:ext cx="12192000" cy="1007833"/>
          </a:xfrm>
        </p:spPr>
        <p:txBody>
          <a:bodyPr/>
          <a:lstStyle/>
          <a:p>
            <a:r>
              <a:rPr lang="fr-FR" dirty="0"/>
              <a:t>Descriptif 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BDF7725D-78C1-BB03-DF29-419E627EAAA0}"/>
              </a:ext>
            </a:extLst>
          </p:cNvPr>
          <p:cNvSpPr>
            <a:spLocks noGrp="1"/>
          </p:cNvSpPr>
          <p:nvPr>
            <p:ph type="body" idx="2"/>
          </p:nvPr>
        </p:nvSpPr>
        <p:spPr>
          <a:xfrm>
            <a:off x="-88490" y="2040953"/>
            <a:ext cx="12103510" cy="2776093"/>
          </a:xfrm>
        </p:spPr>
        <p:txBody>
          <a:bodyPr>
            <a:normAutofit fontScale="92500" lnSpcReduction="10000"/>
          </a:bodyPr>
          <a:lstStyle/>
          <a:p>
            <a:pPr marL="685800" indent="-457200" algn="just">
              <a:buFont typeface="Arial" panose="020B0604020202020204" pitchFamily="34" charset="0"/>
              <a:buChar char="•"/>
            </a:pPr>
            <a:r>
              <a:rPr lang="fr-FR" dirty="0"/>
              <a:t>Dispositif qui se met en place dans les écoles primaires (maternelles et élémentaires)</a:t>
            </a:r>
          </a:p>
          <a:p>
            <a:pPr marL="685800" indent="-457200" algn="just">
              <a:buFont typeface="Arial" panose="020B0604020202020204" pitchFamily="34" charset="0"/>
              <a:buChar char="•"/>
            </a:pPr>
            <a:endParaRPr lang="fr-FR" dirty="0"/>
          </a:p>
          <a:p>
            <a:pPr marL="685800" indent="-457200" algn="just">
              <a:buFont typeface="Arial" panose="020B0604020202020204" pitchFamily="34" charset="0"/>
              <a:buChar char="•"/>
            </a:pPr>
            <a:r>
              <a:rPr lang="fr-FR" dirty="0"/>
              <a:t>Quelque soit leur mode de fonctionnement : repas livrés en livraison froide ou chaude, repas cuisinés sur place, déjeuners servis table ou en self, service autogéré ou cédé à une société de  restauration collective</a:t>
            </a:r>
          </a:p>
          <a:p>
            <a:pPr marL="685800" indent="-457200">
              <a:buFont typeface="Arial" panose="020B0604020202020204" pitchFamily="34" charset="0"/>
              <a:buChar char="•"/>
            </a:pPr>
            <a:endParaRPr lang="fr-FR" dirty="0"/>
          </a:p>
          <a:p>
            <a:endParaRPr lang="fr-FR" dirty="0"/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E9DD48C7-9617-EDEE-4634-16C8EE30F6E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54868"/>
            <a:ext cx="2780017" cy="9815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98824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D4E8A1A-9841-375E-F41A-0E0F31FAA4F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739F19B-B69C-AE74-0842-BC5DC7127C4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-176980" y="386954"/>
            <a:ext cx="12192000" cy="1007833"/>
          </a:xfrm>
        </p:spPr>
        <p:txBody>
          <a:bodyPr/>
          <a:lstStyle/>
          <a:p>
            <a:r>
              <a:rPr lang="fr-FR" dirty="0"/>
              <a:t>Descriptif 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73279F33-B1FF-9DD9-E2D6-613CFF4594EF}"/>
              </a:ext>
            </a:extLst>
          </p:cNvPr>
          <p:cNvSpPr>
            <a:spLocks noGrp="1"/>
          </p:cNvSpPr>
          <p:nvPr>
            <p:ph type="body" idx="2"/>
          </p:nvPr>
        </p:nvSpPr>
        <p:spPr>
          <a:xfrm>
            <a:off x="-88490" y="2040953"/>
            <a:ext cx="12103510" cy="2776093"/>
          </a:xfrm>
        </p:spPr>
        <p:txBody>
          <a:bodyPr>
            <a:normAutofit fontScale="85000" lnSpcReduction="20000"/>
          </a:bodyPr>
          <a:lstStyle/>
          <a:p>
            <a:pPr marL="685800" indent="-457200" algn="just">
              <a:buFont typeface="Arial" panose="020B0604020202020204" pitchFamily="34" charset="0"/>
              <a:buChar char="•"/>
            </a:pPr>
            <a:r>
              <a:rPr lang="fr-FR" dirty="0"/>
              <a:t>Dispositif qui se compose de: </a:t>
            </a:r>
          </a:p>
          <a:p>
            <a:pPr marL="228600" indent="0" algn="just"/>
            <a:r>
              <a:rPr lang="fr-FR" dirty="0"/>
              <a:t>        - 2 réunions d’informations</a:t>
            </a:r>
          </a:p>
          <a:p>
            <a:pPr marL="228600" indent="0" algn="just"/>
            <a:r>
              <a:rPr lang="fr-FR" dirty="0"/>
              <a:t>        - 1 formation de 6 modules, répartis sur 10 journées complètes, à raison d’une journée par mois</a:t>
            </a:r>
          </a:p>
          <a:p>
            <a:pPr marL="228600" indent="0" algn="just"/>
            <a:endParaRPr lang="fr-FR" dirty="0"/>
          </a:p>
          <a:p>
            <a:pPr marL="685800" indent="-457200" algn="just">
              <a:buFont typeface="Arial" panose="020B0604020202020204" pitchFamily="34" charset="0"/>
              <a:buChar char="•"/>
            </a:pPr>
            <a:r>
              <a:rPr lang="fr-FR" dirty="0"/>
              <a:t>Promotion Santé Martinique et Mme Isabelle LENGHAT assureront, en étroite collaboration avec les partenaires, le suivi et le bon déroulement des journées de formation</a:t>
            </a:r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B1FDA68E-8CC8-72FB-3214-D84C02854B1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54868"/>
            <a:ext cx="2780017" cy="9815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225030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875C496-C448-6B6C-FFE0-19D2C64DE1B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FAD8B1E-DE91-37E1-EF76-F3C6BD94617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-176980" y="386954"/>
            <a:ext cx="12192000" cy="1007833"/>
          </a:xfrm>
        </p:spPr>
        <p:txBody>
          <a:bodyPr/>
          <a:lstStyle/>
          <a:p>
            <a:r>
              <a:rPr lang="fr-FR" dirty="0"/>
              <a:t>Qui est concerné ?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8AE09E2A-3F9B-32EA-D04D-1052C2998C1C}"/>
              </a:ext>
            </a:extLst>
          </p:cNvPr>
          <p:cNvSpPr>
            <a:spLocks noGrp="1"/>
          </p:cNvSpPr>
          <p:nvPr>
            <p:ph type="body" idx="2"/>
          </p:nvPr>
        </p:nvSpPr>
        <p:spPr>
          <a:xfrm>
            <a:off x="-176980" y="2040953"/>
            <a:ext cx="12192000" cy="4045215"/>
          </a:xfrm>
        </p:spPr>
        <p:txBody>
          <a:bodyPr>
            <a:normAutofit fontScale="92500" lnSpcReduction="10000"/>
          </a:bodyPr>
          <a:lstStyle/>
          <a:p>
            <a:pPr marL="685800" indent="-457200" algn="just">
              <a:buFont typeface="Arial" panose="020B0604020202020204" pitchFamily="34" charset="0"/>
              <a:buChar char="•"/>
            </a:pPr>
            <a:r>
              <a:rPr lang="fr-FR" dirty="0"/>
              <a:t>Toutes les personnes qui participent à la restauration scolaire et à l’éducation des enfants :</a:t>
            </a:r>
          </a:p>
          <a:p>
            <a:pPr marL="228600" indent="0" algn="just"/>
            <a:r>
              <a:rPr lang="fr-FR" dirty="0"/>
              <a:t> </a:t>
            </a:r>
          </a:p>
          <a:p>
            <a:pPr marL="228600" indent="0" algn="just"/>
            <a:r>
              <a:rPr lang="fr-FR" dirty="0"/>
              <a:t>-   Elus en charge de l’éducation, de l’enfance</a:t>
            </a:r>
          </a:p>
          <a:p>
            <a:pPr marL="685800" indent="-457200" algn="just">
              <a:buFontTx/>
              <a:buChar char="-"/>
            </a:pPr>
            <a:r>
              <a:rPr lang="fr-FR" dirty="0"/>
              <a:t>Les équipes de cuisine, les équipes de service, les équipes d’animation du temps méridiens, les ATSEMS </a:t>
            </a:r>
          </a:p>
          <a:p>
            <a:pPr marL="685800" indent="-457200" algn="just">
              <a:buFontTx/>
              <a:buChar char="-"/>
            </a:pPr>
            <a:r>
              <a:rPr lang="fr-FR" dirty="0"/>
              <a:t>Les équipes enseignantes, les équipes administratives des mairies, les services de santé scolaire</a:t>
            </a:r>
          </a:p>
          <a:p>
            <a:pPr marL="685800" indent="-457200" algn="just">
              <a:buFontTx/>
              <a:buChar char="-"/>
            </a:pPr>
            <a:r>
              <a:rPr lang="fr-FR" dirty="0"/>
              <a:t>Les représentants des parents d’élèves</a:t>
            </a:r>
          </a:p>
          <a:p>
            <a:pPr marL="685800" indent="-457200" algn="just">
              <a:buFontTx/>
              <a:buChar char="-"/>
            </a:pPr>
            <a:r>
              <a:rPr lang="fr-FR" dirty="0"/>
              <a:t>Les enfants</a:t>
            </a:r>
          </a:p>
          <a:p>
            <a:pPr marL="685800" indent="-457200" algn="just">
              <a:buFontTx/>
              <a:buChar char="-"/>
            </a:pPr>
            <a:endParaRPr lang="fr-FR" dirty="0"/>
          </a:p>
          <a:p>
            <a:pPr marL="685800" indent="-457200" algn="just">
              <a:buFont typeface="Arial" panose="020B0604020202020204" pitchFamily="34" charset="0"/>
              <a:buChar char="•"/>
            </a:pPr>
            <a:endParaRPr lang="fr-FR" dirty="0"/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D748A395-3C78-106D-51AE-D5F3DAD52CC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54868"/>
            <a:ext cx="2780017" cy="9815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48233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E8D135D-E87F-6899-4A92-4BA2BA04B60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242FE75-4260-01CD-AA9C-2733EF1AF10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-176980" y="386954"/>
            <a:ext cx="12192000" cy="1007833"/>
          </a:xfrm>
        </p:spPr>
        <p:txBody>
          <a:bodyPr/>
          <a:lstStyle/>
          <a:p>
            <a:r>
              <a:rPr lang="fr-FR" dirty="0"/>
              <a:t>Les 6 modules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A123D6E6-636D-57C8-CBB4-63B22DA1C39C}"/>
              </a:ext>
            </a:extLst>
          </p:cNvPr>
          <p:cNvSpPr>
            <a:spLocks noGrp="1"/>
          </p:cNvSpPr>
          <p:nvPr>
            <p:ph type="body" idx="2"/>
          </p:nvPr>
        </p:nvSpPr>
        <p:spPr>
          <a:xfrm>
            <a:off x="283778" y="1726321"/>
            <a:ext cx="11800067" cy="4045215"/>
          </a:xfrm>
        </p:spPr>
        <p:txBody>
          <a:bodyPr>
            <a:normAutofit fontScale="92500" lnSpcReduction="10000"/>
          </a:bodyPr>
          <a:lstStyle/>
          <a:p>
            <a:pPr marL="685800" indent="-457200" algn="just">
              <a:buFont typeface="Arial" panose="020B0604020202020204" pitchFamily="34" charset="0"/>
              <a:buChar char="•"/>
            </a:pPr>
            <a:r>
              <a:rPr lang="fr-FR" u="sng" dirty="0"/>
              <a:t>10 séances réparties en 6 modules:</a:t>
            </a:r>
          </a:p>
          <a:p>
            <a:pPr marL="685800" indent="-457200" algn="just">
              <a:buFont typeface="Arial" panose="020B0604020202020204" pitchFamily="34" charset="0"/>
              <a:buChar char="•"/>
            </a:pPr>
            <a:endParaRPr lang="fr-FR" u="sng" dirty="0"/>
          </a:p>
          <a:p>
            <a:pPr marL="228600" indent="0" algn="just"/>
            <a:r>
              <a:rPr lang="fr-FR" b="1" dirty="0"/>
              <a:t>MODULE A</a:t>
            </a:r>
            <a:r>
              <a:rPr lang="fr-FR" dirty="0"/>
              <a:t>: Pour vous, un bon restaurant scolaire (1 jour)</a:t>
            </a:r>
          </a:p>
          <a:p>
            <a:pPr marL="228600" indent="0" algn="just"/>
            <a:r>
              <a:rPr lang="fr-FR" b="1" dirty="0"/>
              <a:t>MODULE B</a:t>
            </a:r>
            <a:r>
              <a:rPr lang="fr-FR" dirty="0"/>
              <a:t>: L’enfant, ce mangeur (2 jours)</a:t>
            </a:r>
          </a:p>
          <a:p>
            <a:pPr marL="228600" indent="0" algn="just"/>
            <a:r>
              <a:rPr lang="fr-FR" b="1" dirty="0"/>
              <a:t>MODULE C</a:t>
            </a:r>
            <a:r>
              <a:rPr lang="fr-FR" dirty="0"/>
              <a:t>: L’éveil sensoriel à la cantine (2 jours)</a:t>
            </a:r>
          </a:p>
          <a:p>
            <a:pPr marL="228600" indent="0" algn="just"/>
            <a:r>
              <a:rPr lang="fr-FR" b="1" dirty="0"/>
              <a:t>MODULE D</a:t>
            </a:r>
            <a:r>
              <a:rPr lang="fr-FR" dirty="0"/>
              <a:t>: Des repas équilibrés au juste prix (1 jour)</a:t>
            </a:r>
          </a:p>
          <a:p>
            <a:pPr marL="228600" indent="0" algn="just"/>
            <a:r>
              <a:rPr lang="fr-FR" b="1" dirty="0"/>
              <a:t>MODULE E</a:t>
            </a:r>
            <a:r>
              <a:rPr lang="fr-FR" dirty="0"/>
              <a:t>: Plaisir à la cuisine (2 jours)</a:t>
            </a:r>
          </a:p>
          <a:p>
            <a:pPr marL="228600" indent="0" algn="just"/>
            <a:r>
              <a:rPr lang="fr-FR" b="1" dirty="0"/>
              <a:t>MODULE F</a:t>
            </a:r>
            <a:r>
              <a:rPr lang="fr-FR" dirty="0"/>
              <a:t>: Savoir-faire et Faire-savoir (1 jour)</a:t>
            </a:r>
          </a:p>
          <a:p>
            <a:pPr marL="228600" indent="0" algn="just"/>
            <a:r>
              <a:rPr lang="fr-FR" b="1" dirty="0"/>
              <a:t>BILAN</a:t>
            </a:r>
            <a:r>
              <a:rPr lang="fr-FR" dirty="0"/>
              <a:t> (1 jour)</a:t>
            </a:r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503006C7-D10E-B225-2E93-32280B61A78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54868"/>
            <a:ext cx="2780017" cy="9815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192166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65B57B3-F2E7-316C-C433-1647B917441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A6A3C52-B793-9270-608D-B84D3170CF9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-176980" y="386954"/>
            <a:ext cx="12192000" cy="1007833"/>
          </a:xfrm>
        </p:spPr>
        <p:txBody>
          <a:bodyPr/>
          <a:lstStyle/>
          <a:p>
            <a:r>
              <a:rPr lang="fr-FR" dirty="0"/>
              <a:t>Les atouts du PALC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4323E018-7043-C8BE-99DE-FC654C14659E}"/>
              </a:ext>
            </a:extLst>
          </p:cNvPr>
          <p:cNvSpPr>
            <a:spLocks noGrp="1"/>
          </p:cNvSpPr>
          <p:nvPr>
            <p:ph type="body" idx="2"/>
          </p:nvPr>
        </p:nvSpPr>
        <p:spPr>
          <a:xfrm>
            <a:off x="-176980" y="2040953"/>
            <a:ext cx="12192000" cy="4045215"/>
          </a:xfrm>
        </p:spPr>
        <p:txBody>
          <a:bodyPr>
            <a:normAutofit/>
          </a:bodyPr>
          <a:lstStyle/>
          <a:p>
            <a:pPr marL="685800" indent="-457200" algn="just">
              <a:buFontTx/>
              <a:buChar char="-"/>
            </a:pPr>
            <a:endParaRPr lang="fr-FR" dirty="0"/>
          </a:p>
          <a:p>
            <a:pPr marL="685800" indent="-457200" algn="just">
              <a:buFont typeface="Arial" panose="020B0604020202020204" pitchFamily="34" charset="0"/>
              <a:buChar char="•"/>
            </a:pPr>
            <a:endParaRPr lang="fr-FR" dirty="0"/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F0A3D5AD-4A29-DF1F-7E93-2CE43D400D5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54868"/>
            <a:ext cx="2780017" cy="981541"/>
          </a:xfrm>
          <a:prstGeom prst="rect">
            <a:avLst/>
          </a:prstGeom>
        </p:spPr>
      </p:pic>
      <p:sp>
        <p:nvSpPr>
          <p:cNvPr id="3" name="Espace réservé du texte 3">
            <a:extLst>
              <a:ext uri="{FF2B5EF4-FFF2-40B4-BE49-F238E27FC236}">
                <a16:creationId xmlns:a16="http://schemas.microsoft.com/office/drawing/2014/main" id="{91226CE1-8A3D-E06A-D29A-83662212362D}"/>
              </a:ext>
            </a:extLst>
          </p:cNvPr>
          <p:cNvSpPr txBox="1">
            <a:spLocks/>
          </p:cNvSpPr>
          <p:nvPr/>
        </p:nvSpPr>
        <p:spPr>
          <a:xfrm>
            <a:off x="-176980" y="2040952"/>
            <a:ext cx="12192000" cy="4045215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rtlCol="0" anchor="t" anchorCtr="0">
            <a:normAutofit/>
          </a:bodyPr>
          <a:lstStyle>
            <a:lvl1pPr marL="457200" lvl="0" indent="-228600" algn="ctr" defTabSz="914400" rtl="0" eaLnBrk="1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SzPts val="2000"/>
              <a:buFont typeface="Arial" panose="020B0604020202020204" pitchFamily="34" charset="0"/>
              <a:buNone/>
              <a:defRPr sz="2800" kern="1200">
                <a:solidFill>
                  <a:srgbClr val="4B4553"/>
                </a:solidFill>
                <a:latin typeface="Poppins"/>
                <a:ea typeface="Poppins"/>
                <a:cs typeface="Poppins"/>
                <a:sym typeface="Poppins"/>
              </a:defRPr>
            </a:lvl1pPr>
            <a:lvl2pPr marL="914400" lvl="1" indent="-342900" algn="just" defTabSz="914400" rtl="0" eaLnBrk="1" latinLnBrk="0" hangingPunct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SzPts val="18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371600" lvl="2" indent="-342900" algn="just" defTabSz="914400" rtl="0" eaLnBrk="1" latinLnBrk="0" hangingPunct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SzPts val="18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828800" lvl="3" indent="-342900" algn="just" defTabSz="914400" rtl="0" eaLnBrk="1" latinLnBrk="0" hangingPunct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SzPts val="18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86000" lvl="4" indent="-342900" algn="just" defTabSz="914400" rtl="0" eaLnBrk="1" latinLnBrk="0" hangingPunct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SzPts val="18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43200" lvl="5" indent="-342900" algn="l" defTabSz="914400" rtl="0" eaLnBrk="1" latinLnBrk="0" hangingPunct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00400" lvl="6" indent="-342900" algn="l" defTabSz="914400" rtl="0" eaLnBrk="1" latinLnBrk="0" hangingPunct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657600" lvl="7" indent="-342900" algn="l" defTabSz="914400" rtl="0" eaLnBrk="1" latinLnBrk="0" hangingPunct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114800" lvl="8" indent="-342900" algn="l" defTabSz="914400" rtl="0" eaLnBrk="1" latinLnBrk="0" hangingPunct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685800" indent="-457200" algn="just">
              <a:buFont typeface="Arial" panose="020B0604020202020204" pitchFamily="34" charset="0"/>
              <a:buChar char="•"/>
            </a:pPr>
            <a:r>
              <a:rPr lang="fr-FR" dirty="0"/>
              <a:t>Un dispositif construit expérimenté, validé et qui a fait ses preuves,</a:t>
            </a:r>
          </a:p>
          <a:p>
            <a:pPr marL="685800" indent="-457200" algn="just">
              <a:buFont typeface="Arial" panose="020B0604020202020204" pitchFamily="34" charset="0"/>
              <a:buChar char="•"/>
            </a:pPr>
            <a:r>
              <a:rPr lang="fr-FR" dirty="0"/>
              <a:t>Des thèmes originaux développés par des experts dans leur domaine,</a:t>
            </a:r>
          </a:p>
          <a:p>
            <a:pPr marL="685800" indent="-457200" algn="just">
              <a:buFont typeface="Arial" panose="020B0604020202020204" pitchFamily="34" charset="0"/>
              <a:buChar char="•"/>
            </a:pPr>
            <a:r>
              <a:rPr lang="fr-FR" dirty="0"/>
              <a:t>Un dispositif suivi du début jusqu’a la fin, </a:t>
            </a:r>
          </a:p>
          <a:p>
            <a:pPr marL="685800" indent="-457200" algn="just">
              <a:buFont typeface="Arial" panose="020B0604020202020204" pitchFamily="34" charset="0"/>
              <a:buChar char="•"/>
            </a:pPr>
            <a:r>
              <a:rPr lang="fr-FR" dirty="0"/>
              <a:t>Des participants aux profils variés.</a:t>
            </a:r>
          </a:p>
          <a:p>
            <a:pPr marL="685800" indent="-457200" algn="just">
              <a:buFont typeface="Arial" panose="020B0604020202020204" pitchFamily="34" charset="0"/>
              <a:buChar char="•"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98083057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427</TotalTime>
  <Words>375</Words>
  <Application>Microsoft Office PowerPoint</Application>
  <PresentationFormat>Grand écran</PresentationFormat>
  <Paragraphs>42</Paragraphs>
  <Slides>7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7</vt:i4>
      </vt:variant>
    </vt:vector>
  </HeadingPairs>
  <TitlesOfParts>
    <vt:vector size="12" baseType="lpstr">
      <vt:lpstr>Aptos</vt:lpstr>
      <vt:lpstr>Aptos Display</vt:lpstr>
      <vt:lpstr>Arial</vt:lpstr>
      <vt:lpstr>Poppins</vt:lpstr>
      <vt:lpstr>Thème Office</vt:lpstr>
      <vt:lpstr>Présentation PowerPoint</vt:lpstr>
      <vt:lpstr>Qu’est-ce que  « Plaisir à la cantine » ?</vt:lpstr>
      <vt:lpstr>Descriptif </vt:lpstr>
      <vt:lpstr>Descriptif </vt:lpstr>
      <vt:lpstr>Qui est concerné ?</vt:lpstr>
      <vt:lpstr>Les 6 modules</vt:lpstr>
      <vt:lpstr>Les atouts du PALC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Nina PAPAYA</dc:creator>
  <cp:lastModifiedBy>PARAYRE Charlotte</cp:lastModifiedBy>
  <cp:revision>12</cp:revision>
  <dcterms:created xsi:type="dcterms:W3CDTF">2025-09-26T14:14:42Z</dcterms:created>
  <dcterms:modified xsi:type="dcterms:W3CDTF">2025-10-08T17:43:41Z</dcterms:modified>
</cp:coreProperties>
</file>